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21"/>
  </p:notesMasterIdLst>
  <p:handoutMasterIdLst>
    <p:handoutMasterId r:id="rId22"/>
  </p:handoutMasterIdLst>
  <p:sldIdLst>
    <p:sldId id="367" r:id="rId2"/>
    <p:sldId id="335" r:id="rId3"/>
    <p:sldId id="350" r:id="rId4"/>
    <p:sldId id="322" r:id="rId5"/>
    <p:sldId id="360" r:id="rId6"/>
    <p:sldId id="312" r:id="rId7"/>
    <p:sldId id="310" r:id="rId8"/>
    <p:sldId id="289" r:id="rId9"/>
    <p:sldId id="366" r:id="rId10"/>
    <p:sldId id="359" r:id="rId11"/>
    <p:sldId id="256" r:id="rId12"/>
    <p:sldId id="288" r:id="rId13"/>
    <p:sldId id="362" r:id="rId14"/>
    <p:sldId id="361" r:id="rId15"/>
    <p:sldId id="363" r:id="rId16"/>
    <p:sldId id="272" r:id="rId17"/>
    <p:sldId id="364" r:id="rId18"/>
    <p:sldId id="283" r:id="rId19"/>
    <p:sldId id="343" r:id="rId20"/>
  </p:sldIdLst>
  <p:sldSz cx="9144000" cy="5143500" type="screen16x9"/>
  <p:notesSz cx="6735763" cy="98663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guide id="3" orient="horz" pos="3107" userDrawn="1">
          <p15:clr>
            <a:srgbClr val="A4A3A4"/>
          </p15:clr>
        </p15:guide>
        <p15:guide id="4" pos="21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tte Chenevard" initials="PC" lastIdx="1" clrIdx="0">
    <p:extLst>
      <p:ext uri="{19B8F6BF-5375-455C-9EA6-DF929625EA0E}">
        <p15:presenceInfo xmlns:p15="http://schemas.microsoft.com/office/powerpoint/2012/main" userId="S::pierrette.chenevard@espace-competences.ch::a616be6f-0cc5-45a4-8dd2-f719318754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99"/>
    <a:srgbClr val="FFFFFF"/>
    <a:srgbClr val="008000"/>
    <a:srgbClr val="339933"/>
    <a:srgbClr val="A64CC6"/>
    <a:srgbClr val="E25479"/>
    <a:srgbClr val="D85E81"/>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autoAdjust="0"/>
    <p:restoredTop sz="87846" autoAdjust="0"/>
  </p:normalViewPr>
  <p:slideViewPr>
    <p:cSldViewPr>
      <p:cViewPr varScale="1">
        <p:scale>
          <a:sx n="119" d="100"/>
          <a:sy n="119" d="100"/>
        </p:scale>
        <p:origin x="894"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8" d="100"/>
          <a:sy n="78" d="100"/>
        </p:scale>
        <p:origin x="3996" y="96"/>
      </p:cViewPr>
      <p:guideLst>
        <p:guide orient="horz" pos="3126"/>
        <p:guide pos="2101"/>
        <p:guide orient="horz" pos="3107"/>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F9E4C-4C3D-440A-B29E-84CDF943EC37}" type="doc">
      <dgm:prSet loTypeId="urn:microsoft.com/office/officeart/2005/8/layout/pyramid3" loCatId="pyramid" qsTypeId="urn:microsoft.com/office/officeart/2005/8/quickstyle/simple1" qsCatId="simple" csTypeId="urn:microsoft.com/office/officeart/2005/8/colors/accent1_2" csCatId="accent1" phldr="1"/>
      <dgm:spPr/>
    </dgm:pt>
    <dgm:pt modelId="{DD7D4195-9E74-4C25-A670-4F677885DABD}">
      <dgm:prSet phldrT="[Texte]"/>
      <dgm:spPr>
        <a:solidFill>
          <a:schemeClr val="bg2">
            <a:lumMod val="90000"/>
          </a:schemeClr>
        </a:solidFill>
      </dgm:spPr>
      <dgm:t>
        <a:bodyPr/>
        <a:lstStyle/>
        <a:p>
          <a:r>
            <a:rPr lang="fr-CH" dirty="0" err="1">
              <a:solidFill>
                <a:srgbClr val="C00000"/>
              </a:solidFill>
              <a:latin typeface="+mj-lt"/>
            </a:rPr>
            <a:t>Microsystem</a:t>
          </a:r>
          <a:endParaRPr lang="fr-CH" dirty="0">
            <a:solidFill>
              <a:srgbClr val="C00000"/>
            </a:solidFill>
            <a:latin typeface="+mj-lt"/>
          </a:endParaRPr>
        </a:p>
      </dgm:t>
    </dgm:pt>
    <dgm:pt modelId="{9E2635DE-4229-433C-807A-807ACA13E9C1}" type="parTrans" cxnId="{199E7E16-D798-4229-BEF3-86C2D3D4530D}">
      <dgm:prSet/>
      <dgm:spPr/>
      <dgm:t>
        <a:bodyPr/>
        <a:lstStyle/>
        <a:p>
          <a:endParaRPr lang="fr-CH"/>
        </a:p>
      </dgm:t>
    </dgm:pt>
    <dgm:pt modelId="{32935158-4DF2-4A5D-B5AC-D10DFC37A09D}" type="sibTrans" cxnId="{199E7E16-D798-4229-BEF3-86C2D3D4530D}">
      <dgm:prSet/>
      <dgm:spPr/>
      <dgm:t>
        <a:bodyPr/>
        <a:lstStyle/>
        <a:p>
          <a:endParaRPr lang="fr-CH"/>
        </a:p>
      </dgm:t>
    </dgm:pt>
    <dgm:pt modelId="{218AACD5-5158-4585-B748-64624CDB28C3}">
      <dgm:prSet phldrT="[Texte]"/>
      <dgm:spPr>
        <a:solidFill>
          <a:schemeClr val="bg2">
            <a:lumMod val="75000"/>
          </a:schemeClr>
        </a:solidFill>
      </dgm:spPr>
      <dgm:t>
        <a:bodyPr/>
        <a:lstStyle/>
        <a:p>
          <a:r>
            <a:rPr lang="fr-CH" dirty="0" err="1">
              <a:solidFill>
                <a:schemeClr val="bg1"/>
              </a:solidFill>
              <a:latin typeface="+mj-lt"/>
            </a:rPr>
            <a:t>Mesosystem</a:t>
          </a:r>
          <a:endParaRPr lang="fr-CH" dirty="0">
            <a:solidFill>
              <a:schemeClr val="bg1"/>
            </a:solidFill>
            <a:latin typeface="+mj-lt"/>
          </a:endParaRPr>
        </a:p>
      </dgm:t>
    </dgm:pt>
    <dgm:pt modelId="{C4B2BE1F-6A36-46E8-AD08-A4D345C09464}" type="parTrans" cxnId="{AFC04A53-A4CF-4964-A88E-8242F44C3854}">
      <dgm:prSet/>
      <dgm:spPr/>
      <dgm:t>
        <a:bodyPr/>
        <a:lstStyle/>
        <a:p>
          <a:endParaRPr lang="fr-CH"/>
        </a:p>
      </dgm:t>
    </dgm:pt>
    <dgm:pt modelId="{4A83CA3B-9AB8-4FD1-8322-E92476BC0914}" type="sibTrans" cxnId="{AFC04A53-A4CF-4964-A88E-8242F44C3854}">
      <dgm:prSet/>
      <dgm:spPr/>
      <dgm:t>
        <a:bodyPr/>
        <a:lstStyle/>
        <a:p>
          <a:endParaRPr lang="fr-CH"/>
        </a:p>
      </dgm:t>
    </dgm:pt>
    <dgm:pt modelId="{D873873E-073C-41A5-ABB3-88C9AF296599}">
      <dgm:prSet phldrT="[Texte]" custT="1"/>
      <dgm:spPr/>
      <dgm:t>
        <a:bodyPr/>
        <a:lstStyle/>
        <a:p>
          <a:r>
            <a:rPr lang="fr-CH" sz="1100" dirty="0" err="1">
              <a:latin typeface="+mj-lt"/>
            </a:rPr>
            <a:t>Macrosystem</a:t>
          </a:r>
          <a:endParaRPr lang="fr-CH" sz="1100" dirty="0">
            <a:latin typeface="+mj-lt"/>
          </a:endParaRPr>
        </a:p>
      </dgm:t>
    </dgm:pt>
    <dgm:pt modelId="{3848E45E-B788-4C4E-81BA-F203395C8352}" type="parTrans" cxnId="{D6EAD3C9-48C1-4B45-8490-1AB3BCEDE86E}">
      <dgm:prSet/>
      <dgm:spPr/>
      <dgm:t>
        <a:bodyPr/>
        <a:lstStyle/>
        <a:p>
          <a:endParaRPr lang="fr-CH"/>
        </a:p>
      </dgm:t>
    </dgm:pt>
    <dgm:pt modelId="{CE6A6832-88A9-42D2-BFC4-1D6E73E412A9}" type="sibTrans" cxnId="{D6EAD3C9-48C1-4B45-8490-1AB3BCEDE86E}">
      <dgm:prSet/>
      <dgm:spPr/>
      <dgm:t>
        <a:bodyPr/>
        <a:lstStyle/>
        <a:p>
          <a:endParaRPr lang="fr-CH"/>
        </a:p>
      </dgm:t>
    </dgm:pt>
    <dgm:pt modelId="{29699CA8-008E-4990-A91F-694359A2EF54}" type="pres">
      <dgm:prSet presAssocID="{699F9E4C-4C3D-440A-B29E-84CDF943EC37}" presName="Name0" presStyleCnt="0">
        <dgm:presLayoutVars>
          <dgm:dir/>
          <dgm:animLvl val="lvl"/>
          <dgm:resizeHandles val="exact"/>
        </dgm:presLayoutVars>
      </dgm:prSet>
      <dgm:spPr/>
    </dgm:pt>
    <dgm:pt modelId="{96697B21-28D3-481C-ABE1-D58B33A132D3}" type="pres">
      <dgm:prSet presAssocID="{DD7D4195-9E74-4C25-A670-4F677885DABD}" presName="Name8" presStyleCnt="0"/>
      <dgm:spPr/>
    </dgm:pt>
    <dgm:pt modelId="{92CEB8EA-2850-4593-8C8A-F40F9D3669AA}" type="pres">
      <dgm:prSet presAssocID="{DD7D4195-9E74-4C25-A670-4F677885DABD}" presName="level" presStyleLbl="node1" presStyleIdx="0" presStyleCnt="3" custLinFactNeighborY="1165">
        <dgm:presLayoutVars>
          <dgm:chMax val="1"/>
          <dgm:bulletEnabled val="1"/>
        </dgm:presLayoutVars>
      </dgm:prSet>
      <dgm:spPr/>
    </dgm:pt>
    <dgm:pt modelId="{05ABB2AA-44EB-4710-8875-DC4A3C3286E4}" type="pres">
      <dgm:prSet presAssocID="{DD7D4195-9E74-4C25-A670-4F677885DABD}" presName="levelTx" presStyleLbl="revTx" presStyleIdx="0" presStyleCnt="0">
        <dgm:presLayoutVars>
          <dgm:chMax val="1"/>
          <dgm:bulletEnabled val="1"/>
        </dgm:presLayoutVars>
      </dgm:prSet>
      <dgm:spPr/>
    </dgm:pt>
    <dgm:pt modelId="{5F310D57-FC04-4AD8-A3D3-5F791691797B}" type="pres">
      <dgm:prSet presAssocID="{218AACD5-5158-4585-B748-64624CDB28C3}" presName="Name8" presStyleCnt="0"/>
      <dgm:spPr/>
    </dgm:pt>
    <dgm:pt modelId="{AA0FF91A-A971-4519-8122-F82A33F4C48A}" type="pres">
      <dgm:prSet presAssocID="{218AACD5-5158-4585-B748-64624CDB28C3}" presName="level" presStyleLbl="node1" presStyleIdx="1" presStyleCnt="3">
        <dgm:presLayoutVars>
          <dgm:chMax val="1"/>
          <dgm:bulletEnabled val="1"/>
        </dgm:presLayoutVars>
      </dgm:prSet>
      <dgm:spPr/>
    </dgm:pt>
    <dgm:pt modelId="{0BA7655F-8D13-4840-9795-54BB971C5353}" type="pres">
      <dgm:prSet presAssocID="{218AACD5-5158-4585-B748-64624CDB28C3}" presName="levelTx" presStyleLbl="revTx" presStyleIdx="0" presStyleCnt="0">
        <dgm:presLayoutVars>
          <dgm:chMax val="1"/>
          <dgm:bulletEnabled val="1"/>
        </dgm:presLayoutVars>
      </dgm:prSet>
      <dgm:spPr/>
    </dgm:pt>
    <dgm:pt modelId="{E27FB088-A10D-4E08-B4FE-71E1BD02B72E}" type="pres">
      <dgm:prSet presAssocID="{D873873E-073C-41A5-ABB3-88C9AF296599}" presName="Name8" presStyleCnt="0"/>
      <dgm:spPr/>
    </dgm:pt>
    <dgm:pt modelId="{F717871F-412A-49C9-BD0E-18FC5CABB590}" type="pres">
      <dgm:prSet presAssocID="{D873873E-073C-41A5-ABB3-88C9AF296599}" presName="level" presStyleLbl="node1" presStyleIdx="2" presStyleCnt="3" custScaleX="103555">
        <dgm:presLayoutVars>
          <dgm:chMax val="1"/>
          <dgm:bulletEnabled val="1"/>
        </dgm:presLayoutVars>
      </dgm:prSet>
      <dgm:spPr/>
    </dgm:pt>
    <dgm:pt modelId="{A853DAFD-1673-4A09-B95E-15E02B056DD4}" type="pres">
      <dgm:prSet presAssocID="{D873873E-073C-41A5-ABB3-88C9AF296599}" presName="levelTx" presStyleLbl="revTx" presStyleIdx="0" presStyleCnt="0">
        <dgm:presLayoutVars>
          <dgm:chMax val="1"/>
          <dgm:bulletEnabled val="1"/>
        </dgm:presLayoutVars>
      </dgm:prSet>
      <dgm:spPr/>
    </dgm:pt>
  </dgm:ptLst>
  <dgm:cxnLst>
    <dgm:cxn modelId="{817A7215-1608-4F91-A286-7344F8128C44}" type="presOf" srcId="{218AACD5-5158-4585-B748-64624CDB28C3}" destId="{AA0FF91A-A971-4519-8122-F82A33F4C48A}" srcOrd="0" destOrd="0" presId="urn:microsoft.com/office/officeart/2005/8/layout/pyramid3"/>
    <dgm:cxn modelId="{199E7E16-D798-4229-BEF3-86C2D3D4530D}" srcId="{699F9E4C-4C3D-440A-B29E-84CDF943EC37}" destId="{DD7D4195-9E74-4C25-A670-4F677885DABD}" srcOrd="0" destOrd="0" parTransId="{9E2635DE-4229-433C-807A-807ACA13E9C1}" sibTransId="{32935158-4DF2-4A5D-B5AC-D10DFC37A09D}"/>
    <dgm:cxn modelId="{29CB591C-A6E6-43A3-8754-A309C7ADB920}" type="presOf" srcId="{D873873E-073C-41A5-ABB3-88C9AF296599}" destId="{A853DAFD-1673-4A09-B95E-15E02B056DD4}" srcOrd="1" destOrd="0" presId="urn:microsoft.com/office/officeart/2005/8/layout/pyramid3"/>
    <dgm:cxn modelId="{FE500A28-4C6F-4A79-B2CC-2F78BEBF173C}" type="presOf" srcId="{699F9E4C-4C3D-440A-B29E-84CDF943EC37}" destId="{29699CA8-008E-4990-A91F-694359A2EF54}" srcOrd="0" destOrd="0" presId="urn:microsoft.com/office/officeart/2005/8/layout/pyramid3"/>
    <dgm:cxn modelId="{AFC04A53-A4CF-4964-A88E-8242F44C3854}" srcId="{699F9E4C-4C3D-440A-B29E-84CDF943EC37}" destId="{218AACD5-5158-4585-B748-64624CDB28C3}" srcOrd="1" destOrd="0" parTransId="{C4B2BE1F-6A36-46E8-AD08-A4D345C09464}" sibTransId="{4A83CA3B-9AB8-4FD1-8322-E92476BC0914}"/>
    <dgm:cxn modelId="{A3282C74-131C-4BC2-8F12-5F331B39B0CC}" type="presOf" srcId="{DD7D4195-9E74-4C25-A670-4F677885DABD}" destId="{92CEB8EA-2850-4593-8C8A-F40F9D3669AA}" srcOrd="0" destOrd="0" presId="urn:microsoft.com/office/officeart/2005/8/layout/pyramid3"/>
    <dgm:cxn modelId="{7E72509B-0440-4757-AF29-7936430A8764}" type="presOf" srcId="{D873873E-073C-41A5-ABB3-88C9AF296599}" destId="{F717871F-412A-49C9-BD0E-18FC5CABB590}" srcOrd="0" destOrd="0" presId="urn:microsoft.com/office/officeart/2005/8/layout/pyramid3"/>
    <dgm:cxn modelId="{D6EAD3C9-48C1-4B45-8490-1AB3BCEDE86E}" srcId="{699F9E4C-4C3D-440A-B29E-84CDF943EC37}" destId="{D873873E-073C-41A5-ABB3-88C9AF296599}" srcOrd="2" destOrd="0" parTransId="{3848E45E-B788-4C4E-81BA-F203395C8352}" sibTransId="{CE6A6832-88A9-42D2-BFC4-1D6E73E412A9}"/>
    <dgm:cxn modelId="{5CEA2BCC-6F12-4DF5-A93D-8953F59E9006}" type="presOf" srcId="{218AACD5-5158-4585-B748-64624CDB28C3}" destId="{0BA7655F-8D13-4840-9795-54BB971C5353}" srcOrd="1" destOrd="0" presId="urn:microsoft.com/office/officeart/2005/8/layout/pyramid3"/>
    <dgm:cxn modelId="{BF6B12F7-C835-443F-BABE-25B776E7B92B}" type="presOf" srcId="{DD7D4195-9E74-4C25-A670-4F677885DABD}" destId="{05ABB2AA-44EB-4710-8875-DC4A3C3286E4}" srcOrd="1" destOrd="0" presId="urn:microsoft.com/office/officeart/2005/8/layout/pyramid3"/>
    <dgm:cxn modelId="{759B11B4-BE52-4B9B-83C7-DB5AA9010C1E}" type="presParOf" srcId="{29699CA8-008E-4990-A91F-694359A2EF54}" destId="{96697B21-28D3-481C-ABE1-D58B33A132D3}" srcOrd="0" destOrd="0" presId="urn:microsoft.com/office/officeart/2005/8/layout/pyramid3"/>
    <dgm:cxn modelId="{CE2598DA-4DEA-4BE1-A0C6-ADBE4E83470A}" type="presParOf" srcId="{96697B21-28D3-481C-ABE1-D58B33A132D3}" destId="{92CEB8EA-2850-4593-8C8A-F40F9D3669AA}" srcOrd="0" destOrd="0" presId="urn:microsoft.com/office/officeart/2005/8/layout/pyramid3"/>
    <dgm:cxn modelId="{56389DA6-DE52-460A-B216-E230957D8F49}" type="presParOf" srcId="{96697B21-28D3-481C-ABE1-D58B33A132D3}" destId="{05ABB2AA-44EB-4710-8875-DC4A3C3286E4}" srcOrd="1" destOrd="0" presId="urn:microsoft.com/office/officeart/2005/8/layout/pyramid3"/>
    <dgm:cxn modelId="{5190224E-649E-4D7A-B3D7-4BC6A75EFA60}" type="presParOf" srcId="{29699CA8-008E-4990-A91F-694359A2EF54}" destId="{5F310D57-FC04-4AD8-A3D3-5F791691797B}" srcOrd="1" destOrd="0" presId="urn:microsoft.com/office/officeart/2005/8/layout/pyramid3"/>
    <dgm:cxn modelId="{D385ADAC-2DD7-4615-B868-144FA174698A}" type="presParOf" srcId="{5F310D57-FC04-4AD8-A3D3-5F791691797B}" destId="{AA0FF91A-A971-4519-8122-F82A33F4C48A}" srcOrd="0" destOrd="0" presId="urn:microsoft.com/office/officeart/2005/8/layout/pyramid3"/>
    <dgm:cxn modelId="{53ECF37D-F880-49AD-89CD-004DA769F0C0}" type="presParOf" srcId="{5F310D57-FC04-4AD8-A3D3-5F791691797B}" destId="{0BA7655F-8D13-4840-9795-54BB971C5353}" srcOrd="1" destOrd="0" presId="urn:microsoft.com/office/officeart/2005/8/layout/pyramid3"/>
    <dgm:cxn modelId="{458FECE6-7DB7-42A6-BFF2-F065545BF5F5}" type="presParOf" srcId="{29699CA8-008E-4990-A91F-694359A2EF54}" destId="{E27FB088-A10D-4E08-B4FE-71E1BD02B72E}" srcOrd="2" destOrd="0" presId="urn:microsoft.com/office/officeart/2005/8/layout/pyramid3"/>
    <dgm:cxn modelId="{0F76ADA6-DE92-4BF9-AE53-9C05CAB251DE}" type="presParOf" srcId="{E27FB088-A10D-4E08-B4FE-71E1BD02B72E}" destId="{F717871F-412A-49C9-BD0E-18FC5CABB590}" srcOrd="0" destOrd="0" presId="urn:microsoft.com/office/officeart/2005/8/layout/pyramid3"/>
    <dgm:cxn modelId="{4F185CBC-E76F-4E85-A756-D7320A276217}" type="presParOf" srcId="{E27FB088-A10D-4E08-B4FE-71E1BD02B72E}" destId="{A853DAFD-1673-4A09-B95E-15E02B056DD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B8EA-2850-4593-8C8A-F40F9D3669AA}">
      <dsp:nvSpPr>
        <dsp:cNvPr id="0" name=""/>
        <dsp:cNvSpPr/>
      </dsp:nvSpPr>
      <dsp:spPr>
        <a:xfrm rot="10800000">
          <a:off x="0" y="10240"/>
          <a:ext cx="3069367" cy="879001"/>
        </a:xfrm>
        <a:prstGeom prst="trapezoid">
          <a:avLst>
            <a:gd name="adj" fmla="val 58198"/>
          </a:avLst>
        </a:prstGeom>
        <a:solidFill>
          <a:schemeClr val="bg2">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H" sz="1600" kern="1200" dirty="0" err="1">
              <a:solidFill>
                <a:srgbClr val="C00000"/>
              </a:solidFill>
              <a:latin typeface="+mj-lt"/>
            </a:rPr>
            <a:t>Microsystem</a:t>
          </a:r>
          <a:endParaRPr lang="fr-CH" sz="1600" kern="1200" dirty="0">
            <a:solidFill>
              <a:srgbClr val="C00000"/>
            </a:solidFill>
            <a:latin typeface="+mj-lt"/>
          </a:endParaRPr>
        </a:p>
      </dsp:txBody>
      <dsp:txXfrm rot="-10800000">
        <a:off x="537139" y="10240"/>
        <a:ext cx="1995089" cy="879001"/>
      </dsp:txXfrm>
    </dsp:sp>
    <dsp:sp modelId="{AA0FF91A-A971-4519-8122-F82A33F4C48A}">
      <dsp:nvSpPr>
        <dsp:cNvPr id="0" name=""/>
        <dsp:cNvSpPr/>
      </dsp:nvSpPr>
      <dsp:spPr>
        <a:xfrm rot="10800000">
          <a:off x="511561" y="879001"/>
          <a:ext cx="2046245" cy="879001"/>
        </a:xfrm>
        <a:prstGeom prst="trapezoid">
          <a:avLst>
            <a:gd name="adj" fmla="val 58198"/>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H" sz="1600" kern="1200" dirty="0" err="1">
              <a:solidFill>
                <a:schemeClr val="bg1"/>
              </a:solidFill>
              <a:latin typeface="+mj-lt"/>
            </a:rPr>
            <a:t>Mesosystem</a:t>
          </a:r>
          <a:endParaRPr lang="fr-CH" sz="1600" kern="1200" dirty="0">
            <a:solidFill>
              <a:schemeClr val="bg1"/>
            </a:solidFill>
            <a:latin typeface="+mj-lt"/>
          </a:endParaRPr>
        </a:p>
      </dsp:txBody>
      <dsp:txXfrm rot="-10800000">
        <a:off x="869654" y="879001"/>
        <a:ext cx="1330059" cy="879001"/>
      </dsp:txXfrm>
    </dsp:sp>
    <dsp:sp modelId="{F717871F-412A-49C9-BD0E-18FC5CABB590}">
      <dsp:nvSpPr>
        <dsp:cNvPr id="0" name=""/>
        <dsp:cNvSpPr/>
      </dsp:nvSpPr>
      <dsp:spPr>
        <a:xfrm rot="10800000">
          <a:off x="1004936" y="1758002"/>
          <a:ext cx="1059494" cy="879001"/>
        </a:xfrm>
        <a:prstGeom prst="trapezoid">
          <a:avLst>
            <a:gd name="adj" fmla="val 5819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H" sz="1100" kern="1200" dirty="0" err="1">
              <a:latin typeface="+mj-lt"/>
            </a:rPr>
            <a:t>Macrosystem</a:t>
          </a:r>
          <a:endParaRPr lang="fr-CH" sz="1100" kern="1200" dirty="0">
            <a:latin typeface="+mj-lt"/>
          </a:endParaRPr>
        </a:p>
      </dsp:txBody>
      <dsp:txXfrm rot="-10800000">
        <a:off x="1004936" y="1758002"/>
        <a:ext cx="1059494" cy="8790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0"/>
            <a:ext cx="2919738" cy="493869"/>
          </a:xfrm>
          <a:prstGeom prst="rect">
            <a:avLst/>
          </a:prstGeom>
          <a:noFill/>
          <a:ln w="9525">
            <a:noFill/>
            <a:miter lim="800000"/>
            <a:headEnd/>
            <a:tailEnd/>
          </a:ln>
          <a:effectLst/>
        </p:spPr>
        <p:txBody>
          <a:bodyPr vert="horz" wrap="square" lIns="94626" tIns="47313" rIns="94626" bIns="47313" numCol="1" anchor="t" anchorCtr="0" compatLnSpc="1">
            <a:prstTxWarp prst="textNoShape">
              <a:avLst/>
            </a:prstTxWarp>
          </a:bodyPr>
          <a:lstStyle>
            <a:lvl1pPr defTabSz="946288">
              <a:defRPr sz="1200"/>
            </a:lvl1pPr>
          </a:lstStyle>
          <a:p>
            <a:pPr>
              <a:defRPr/>
            </a:pPr>
            <a:endParaRPr lang="en-GB" dirty="0"/>
          </a:p>
        </p:txBody>
      </p:sp>
      <p:sp>
        <p:nvSpPr>
          <p:cNvPr id="13315" name="Rectangle 3"/>
          <p:cNvSpPr>
            <a:spLocks noGrp="1" noChangeArrowheads="1"/>
          </p:cNvSpPr>
          <p:nvPr>
            <p:ph type="dt" sz="quarter" idx="1"/>
          </p:nvPr>
        </p:nvSpPr>
        <p:spPr bwMode="auto">
          <a:xfrm>
            <a:off x="3816027" y="0"/>
            <a:ext cx="2919738" cy="493869"/>
          </a:xfrm>
          <a:prstGeom prst="rect">
            <a:avLst/>
          </a:prstGeom>
          <a:noFill/>
          <a:ln w="9525">
            <a:noFill/>
            <a:miter lim="800000"/>
            <a:headEnd/>
            <a:tailEnd/>
          </a:ln>
          <a:effectLst/>
        </p:spPr>
        <p:txBody>
          <a:bodyPr vert="horz" wrap="square" lIns="94626" tIns="47313" rIns="94626" bIns="47313" numCol="1" anchor="t" anchorCtr="0" compatLnSpc="1">
            <a:prstTxWarp prst="textNoShape">
              <a:avLst/>
            </a:prstTxWarp>
          </a:bodyPr>
          <a:lstStyle>
            <a:lvl1pPr algn="r" defTabSz="946288">
              <a:defRPr sz="1200"/>
            </a:lvl1pPr>
          </a:lstStyle>
          <a:p>
            <a:pPr>
              <a:defRPr/>
            </a:pPr>
            <a:fld id="{E0B49791-B952-4C7B-9D81-97E5BB317EBE}" type="datetime1">
              <a:rPr lang="fr-FR" smtClean="0"/>
              <a:t>26/04/2023</a:t>
            </a:fld>
            <a:endParaRPr lang="en-GB" dirty="0"/>
          </a:p>
        </p:txBody>
      </p:sp>
      <p:sp>
        <p:nvSpPr>
          <p:cNvPr id="13316" name="Rectangle 4"/>
          <p:cNvSpPr>
            <a:spLocks noGrp="1" noChangeArrowheads="1"/>
          </p:cNvSpPr>
          <p:nvPr>
            <p:ph type="ftr" sz="quarter" idx="2"/>
          </p:nvPr>
        </p:nvSpPr>
        <p:spPr bwMode="auto">
          <a:xfrm>
            <a:off x="2" y="9372446"/>
            <a:ext cx="2919738" cy="493869"/>
          </a:xfrm>
          <a:prstGeom prst="rect">
            <a:avLst/>
          </a:prstGeom>
          <a:noFill/>
          <a:ln w="9525">
            <a:noFill/>
            <a:miter lim="800000"/>
            <a:headEnd/>
            <a:tailEnd/>
          </a:ln>
          <a:effectLst/>
        </p:spPr>
        <p:txBody>
          <a:bodyPr vert="horz" wrap="square" lIns="94626" tIns="47313" rIns="94626" bIns="47313" numCol="1" anchor="b" anchorCtr="0" compatLnSpc="1">
            <a:prstTxWarp prst="textNoShape">
              <a:avLst/>
            </a:prstTxWarp>
          </a:bodyPr>
          <a:lstStyle>
            <a:lvl1pPr defTabSz="946288">
              <a:defRPr sz="1200"/>
            </a:lvl1pPr>
          </a:lstStyle>
          <a:p>
            <a:pPr>
              <a:defRPr/>
            </a:pPr>
            <a:endParaRPr lang="en-GB" dirty="0"/>
          </a:p>
        </p:txBody>
      </p:sp>
      <p:sp>
        <p:nvSpPr>
          <p:cNvPr id="13317" name="Rectangle 5"/>
          <p:cNvSpPr>
            <a:spLocks noGrp="1" noChangeArrowheads="1"/>
          </p:cNvSpPr>
          <p:nvPr>
            <p:ph type="sldNum" sz="quarter" idx="3"/>
          </p:nvPr>
        </p:nvSpPr>
        <p:spPr bwMode="auto">
          <a:xfrm>
            <a:off x="3816027" y="9372446"/>
            <a:ext cx="2919738" cy="493869"/>
          </a:xfrm>
          <a:prstGeom prst="rect">
            <a:avLst/>
          </a:prstGeom>
          <a:noFill/>
          <a:ln w="9525">
            <a:noFill/>
            <a:miter lim="800000"/>
            <a:headEnd/>
            <a:tailEnd/>
          </a:ln>
          <a:effectLst/>
        </p:spPr>
        <p:txBody>
          <a:bodyPr vert="horz" wrap="square" lIns="94626" tIns="47313" rIns="94626" bIns="47313" numCol="1" anchor="b" anchorCtr="0" compatLnSpc="1">
            <a:prstTxWarp prst="textNoShape">
              <a:avLst/>
            </a:prstTxWarp>
          </a:bodyPr>
          <a:lstStyle>
            <a:lvl1pPr algn="r" defTabSz="946288">
              <a:defRPr sz="1200"/>
            </a:lvl1pPr>
          </a:lstStyle>
          <a:p>
            <a:pPr>
              <a:defRPr/>
            </a:pPr>
            <a:fld id="{000B3E6F-4ED6-410D-9398-E45B5084BA98}" type="slidenum">
              <a:rPr lang="en-GB"/>
              <a:pPr>
                <a:defRPr/>
              </a:pPr>
              <a:t>‹N°›</a:t>
            </a:fld>
            <a:endParaRPr lang="en-GB" dirty="0"/>
          </a:p>
        </p:txBody>
      </p:sp>
    </p:spTree>
    <p:extLst>
      <p:ext uri="{BB962C8B-B14F-4D97-AF65-F5344CB8AC3E}">
        <p14:creationId xmlns:p14="http://schemas.microsoft.com/office/powerpoint/2010/main" val="67859853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2919738" cy="493869"/>
          </a:xfrm>
          <a:prstGeom prst="rect">
            <a:avLst/>
          </a:prstGeom>
          <a:noFill/>
          <a:ln w="9525">
            <a:noFill/>
            <a:miter lim="800000"/>
            <a:headEnd/>
            <a:tailEnd/>
          </a:ln>
          <a:effectLst/>
        </p:spPr>
        <p:txBody>
          <a:bodyPr vert="horz" wrap="square" lIns="94626" tIns="47313" rIns="94626" bIns="47313" numCol="1" anchor="t" anchorCtr="0" compatLnSpc="1">
            <a:prstTxWarp prst="textNoShape">
              <a:avLst/>
            </a:prstTxWarp>
          </a:bodyPr>
          <a:lstStyle>
            <a:lvl1pPr defTabSz="946288">
              <a:defRPr sz="1200"/>
            </a:lvl1pPr>
          </a:lstStyle>
          <a:p>
            <a:pPr>
              <a:defRPr/>
            </a:pPr>
            <a:endParaRPr lang="en-GB" dirty="0"/>
          </a:p>
        </p:txBody>
      </p:sp>
      <p:sp>
        <p:nvSpPr>
          <p:cNvPr id="6147" name="Rectangle 3"/>
          <p:cNvSpPr>
            <a:spLocks noGrp="1" noChangeArrowheads="1"/>
          </p:cNvSpPr>
          <p:nvPr>
            <p:ph type="dt" idx="1"/>
          </p:nvPr>
        </p:nvSpPr>
        <p:spPr bwMode="auto">
          <a:xfrm>
            <a:off x="3816027" y="0"/>
            <a:ext cx="2919738" cy="493869"/>
          </a:xfrm>
          <a:prstGeom prst="rect">
            <a:avLst/>
          </a:prstGeom>
          <a:noFill/>
          <a:ln w="9525">
            <a:noFill/>
            <a:miter lim="800000"/>
            <a:headEnd/>
            <a:tailEnd/>
          </a:ln>
          <a:effectLst/>
        </p:spPr>
        <p:txBody>
          <a:bodyPr vert="horz" wrap="square" lIns="94626" tIns="47313" rIns="94626" bIns="47313" numCol="1" anchor="t" anchorCtr="0" compatLnSpc="1">
            <a:prstTxWarp prst="textNoShape">
              <a:avLst/>
            </a:prstTxWarp>
          </a:bodyPr>
          <a:lstStyle>
            <a:lvl1pPr algn="r" defTabSz="946288">
              <a:defRPr sz="1200"/>
            </a:lvl1pPr>
          </a:lstStyle>
          <a:p>
            <a:pPr>
              <a:defRPr/>
            </a:pPr>
            <a:fld id="{FB0E0394-22F4-4F87-8E11-0EF406DB2E10}" type="datetime1">
              <a:rPr lang="fr-FR" smtClean="0"/>
              <a:t>26/04/2023</a:t>
            </a:fld>
            <a:endParaRPr lang="en-GB" dirty="0"/>
          </a:p>
        </p:txBody>
      </p:sp>
      <p:sp>
        <p:nvSpPr>
          <p:cNvPr id="15364" name="Rectangle 4"/>
          <p:cNvSpPr>
            <a:spLocks noGrp="1" noRot="1" noChangeAspect="1" noChangeArrowheads="1" noTextEdit="1"/>
          </p:cNvSpPr>
          <p:nvPr>
            <p:ph type="sldImg" idx="2"/>
          </p:nvPr>
        </p:nvSpPr>
        <p:spPr bwMode="auto">
          <a:xfrm>
            <a:off x="79375" y="738188"/>
            <a:ext cx="6580188"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7891" y="4686226"/>
            <a:ext cx="4939987" cy="4440077"/>
          </a:xfrm>
          <a:prstGeom prst="rect">
            <a:avLst/>
          </a:prstGeom>
          <a:noFill/>
          <a:ln w="9525">
            <a:noFill/>
            <a:miter lim="800000"/>
            <a:headEnd/>
            <a:tailEnd/>
          </a:ln>
          <a:effectLst/>
        </p:spPr>
        <p:txBody>
          <a:bodyPr vert="horz" wrap="square" lIns="94626" tIns="47313" rIns="94626" bIns="47313" numCol="1" anchor="t" anchorCtr="0" compatLnSpc="1">
            <a:prstTxWarp prst="textNoShape">
              <a:avLst/>
            </a:prstTxWarp>
          </a:bodyPr>
          <a:lstStyle/>
          <a:p>
            <a:pPr lvl="0"/>
            <a:r>
              <a:rPr lang="en-GB" noProof="0"/>
              <a:t>Click to change the mask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2" y="9372446"/>
            <a:ext cx="2919738" cy="493869"/>
          </a:xfrm>
          <a:prstGeom prst="rect">
            <a:avLst/>
          </a:prstGeom>
          <a:noFill/>
          <a:ln w="9525">
            <a:noFill/>
            <a:miter lim="800000"/>
            <a:headEnd/>
            <a:tailEnd/>
          </a:ln>
          <a:effectLst/>
        </p:spPr>
        <p:txBody>
          <a:bodyPr vert="horz" wrap="square" lIns="94626" tIns="47313" rIns="94626" bIns="47313" numCol="1" anchor="b" anchorCtr="0" compatLnSpc="1">
            <a:prstTxWarp prst="textNoShape">
              <a:avLst/>
            </a:prstTxWarp>
          </a:bodyPr>
          <a:lstStyle>
            <a:lvl1pPr defTabSz="946288">
              <a:defRPr sz="1200"/>
            </a:lvl1pPr>
          </a:lstStyle>
          <a:p>
            <a:pPr>
              <a:defRPr/>
            </a:pPr>
            <a:endParaRPr lang="en-GB" dirty="0"/>
          </a:p>
        </p:txBody>
      </p:sp>
      <p:sp>
        <p:nvSpPr>
          <p:cNvPr id="6151" name="Rectangle 7"/>
          <p:cNvSpPr>
            <a:spLocks noGrp="1" noChangeArrowheads="1"/>
          </p:cNvSpPr>
          <p:nvPr>
            <p:ph type="sldNum" sz="quarter" idx="5"/>
          </p:nvPr>
        </p:nvSpPr>
        <p:spPr bwMode="auto">
          <a:xfrm>
            <a:off x="3816027" y="9372446"/>
            <a:ext cx="2919738" cy="493869"/>
          </a:xfrm>
          <a:prstGeom prst="rect">
            <a:avLst/>
          </a:prstGeom>
          <a:noFill/>
          <a:ln w="9525">
            <a:noFill/>
            <a:miter lim="800000"/>
            <a:headEnd/>
            <a:tailEnd/>
          </a:ln>
          <a:effectLst/>
        </p:spPr>
        <p:txBody>
          <a:bodyPr vert="horz" wrap="square" lIns="94626" tIns="47313" rIns="94626" bIns="47313" numCol="1" anchor="b" anchorCtr="0" compatLnSpc="1">
            <a:prstTxWarp prst="textNoShape">
              <a:avLst/>
            </a:prstTxWarp>
          </a:bodyPr>
          <a:lstStyle>
            <a:lvl1pPr algn="r" defTabSz="946288">
              <a:defRPr sz="1200"/>
            </a:lvl1pPr>
          </a:lstStyle>
          <a:p>
            <a:pPr>
              <a:defRPr/>
            </a:pPr>
            <a:fld id="{DDD37928-90DF-4E04-A386-8A83DEB31D89}" type="slidenum">
              <a:rPr lang="en-GB"/>
              <a:t>‹N°›</a:t>
            </a:fld>
            <a:endParaRPr lang="en-GB" dirty="0"/>
          </a:p>
        </p:txBody>
      </p:sp>
    </p:spTree>
    <p:extLst>
      <p:ext uri="{BB962C8B-B14F-4D97-AF65-F5344CB8AC3E}">
        <p14:creationId xmlns:p14="http://schemas.microsoft.com/office/powerpoint/2010/main" val="3260614402"/>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Red badge</a:t>
            </a:r>
          </a:p>
        </p:txBody>
      </p:sp>
      <p:sp>
        <p:nvSpPr>
          <p:cNvPr id="4" name="Espace réservé de la date 3">
            <a:extLst>
              <a:ext uri="{FF2B5EF4-FFF2-40B4-BE49-F238E27FC236}">
                <a16:creationId xmlns:a16="http://schemas.microsoft.com/office/drawing/2014/main" id="{07D863C0-FF88-44D5-B345-91E177B1F729}"/>
              </a:ext>
            </a:extLst>
          </p:cNvPr>
          <p:cNvSpPr>
            <a:spLocks noGrp="1"/>
          </p:cNvSpPr>
          <p:nvPr>
            <p:ph type="dt" idx="1"/>
          </p:nvPr>
        </p:nvSpPr>
        <p:spPr/>
        <p:txBody>
          <a:bodyPr/>
          <a:lstStyle/>
          <a:p>
            <a:pPr>
              <a:defRPr/>
            </a:pPr>
            <a:fld id="{3156F8A5-D33E-4695-B558-39F32D56B809}" type="datetime1">
              <a:rPr lang="fr-FR" smtClean="0"/>
              <a:t>26/04/2023</a:t>
            </a:fld>
            <a:endParaRPr lang="en-GB" dirty="0"/>
          </a:p>
        </p:txBody>
      </p:sp>
    </p:spTree>
    <p:extLst>
      <p:ext uri="{BB962C8B-B14F-4D97-AF65-F5344CB8AC3E}">
        <p14:creationId xmlns:p14="http://schemas.microsoft.com/office/powerpoint/2010/main" val="13539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79375" y="738188"/>
            <a:ext cx="6580188" cy="370205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
        <p:nvSpPr>
          <p:cNvPr id="2" name="Espace réservé de la date 1">
            <a:extLst>
              <a:ext uri="{FF2B5EF4-FFF2-40B4-BE49-F238E27FC236}">
                <a16:creationId xmlns:a16="http://schemas.microsoft.com/office/drawing/2014/main" id="{DE2781A5-27A3-4B48-B564-D672A92B2EAA}"/>
              </a:ext>
            </a:extLst>
          </p:cNvPr>
          <p:cNvSpPr>
            <a:spLocks noGrp="1"/>
          </p:cNvSpPr>
          <p:nvPr>
            <p:ph type="dt" idx="1"/>
          </p:nvPr>
        </p:nvSpPr>
        <p:spPr/>
        <p:txBody>
          <a:bodyPr/>
          <a:lstStyle/>
          <a:p>
            <a:pPr>
              <a:defRPr/>
            </a:pPr>
            <a:fld id="{56D8F1F5-E9E6-4E4F-9599-95A1A25BCE62}" type="datetime1">
              <a:rPr lang="fr-FR" smtClean="0"/>
              <a:t>26/04/2023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79375" y="738188"/>
            <a:ext cx="6580188" cy="3702050"/>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2-3 minute film when you return from your breaks for Cades and Hirslanden</a:t>
            </a:r>
          </a:p>
        </p:txBody>
      </p:sp>
      <p:sp>
        <p:nvSpPr>
          <p:cNvPr id="2" name="Espace réservé de la date 1">
            <a:extLst>
              <a:ext uri="{FF2B5EF4-FFF2-40B4-BE49-F238E27FC236}">
                <a16:creationId xmlns:a16="http://schemas.microsoft.com/office/drawing/2014/main" id="{8EF75C4E-58AA-4E12-ABDF-24DFF881B63B}"/>
              </a:ext>
            </a:extLst>
          </p:cNvPr>
          <p:cNvSpPr>
            <a:spLocks noGrp="1"/>
          </p:cNvSpPr>
          <p:nvPr>
            <p:ph type="dt" idx="1"/>
          </p:nvPr>
        </p:nvSpPr>
        <p:spPr/>
        <p:txBody>
          <a:bodyPr/>
          <a:lstStyle/>
          <a:p>
            <a:pPr>
              <a:defRPr/>
            </a:pPr>
            <a:fld id="{496F6975-F926-49EC-88E8-1B1D679614D2}" type="datetime1">
              <a:rPr lang="fr-FR" smtClean="0"/>
              <a:t>26/04/2023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79375" y="738188"/>
            <a:ext cx="6580188" cy="3702050"/>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t>2-3 minute film when you return from your breaks for Cades and Hirslanden</a:t>
            </a:r>
          </a:p>
        </p:txBody>
      </p:sp>
      <p:sp>
        <p:nvSpPr>
          <p:cNvPr id="2" name="Espace réservé de la date 1">
            <a:extLst>
              <a:ext uri="{FF2B5EF4-FFF2-40B4-BE49-F238E27FC236}">
                <a16:creationId xmlns:a16="http://schemas.microsoft.com/office/drawing/2014/main" id="{8EF75C4E-58AA-4E12-ABDF-24DFF881B63B}"/>
              </a:ext>
            </a:extLst>
          </p:cNvPr>
          <p:cNvSpPr>
            <a:spLocks noGrp="1"/>
          </p:cNvSpPr>
          <p:nvPr>
            <p:ph type="dt" idx="1"/>
          </p:nvPr>
        </p:nvSpPr>
        <p:spPr/>
        <p:txBody>
          <a:bodyPr/>
          <a:lstStyle/>
          <a:p>
            <a:pPr>
              <a:defRPr/>
            </a:pPr>
            <a:fld id="{496F6975-F926-49EC-88E8-1B1D679614D2}" type="datetime1">
              <a:rPr lang="fr-FR" smtClean="0"/>
              <a:t>26/04/2023</a:t>
            </a:fld>
            <a:endParaRPr lang="en-GB" dirty="0"/>
          </a:p>
        </p:txBody>
      </p:sp>
    </p:spTree>
    <p:extLst>
      <p:ext uri="{BB962C8B-B14F-4D97-AF65-F5344CB8AC3E}">
        <p14:creationId xmlns:p14="http://schemas.microsoft.com/office/powerpoint/2010/main" val="221210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9375" y="738188"/>
            <a:ext cx="6580188" cy="370205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
        <p:nvSpPr>
          <p:cNvPr id="2" name="Espace réservé de la date 1">
            <a:extLst>
              <a:ext uri="{FF2B5EF4-FFF2-40B4-BE49-F238E27FC236}">
                <a16:creationId xmlns:a16="http://schemas.microsoft.com/office/drawing/2014/main" id="{15714F55-F8F2-4C55-B9F5-224D60823BA3}"/>
              </a:ext>
            </a:extLst>
          </p:cNvPr>
          <p:cNvSpPr>
            <a:spLocks noGrp="1"/>
          </p:cNvSpPr>
          <p:nvPr>
            <p:ph type="dt" idx="1"/>
          </p:nvPr>
        </p:nvSpPr>
        <p:spPr/>
        <p:txBody>
          <a:bodyPr/>
          <a:lstStyle/>
          <a:p>
            <a:pPr>
              <a:defRPr/>
            </a:pPr>
            <a:fld id="{901F5804-F6C8-4488-B695-527968CBF248}" type="datetime1">
              <a:rPr lang="fr-FR" smtClean="0"/>
              <a:t>26/04/2023</a:t>
            </a:fld>
            <a:endParaRPr lang="en-GB" dirty="0"/>
          </a:p>
        </p:txBody>
      </p:sp>
    </p:spTree>
    <p:extLst>
      <p:ext uri="{BB962C8B-B14F-4D97-AF65-F5344CB8AC3E}">
        <p14:creationId xmlns:p14="http://schemas.microsoft.com/office/powerpoint/2010/main" val="70139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9375" y="738188"/>
            <a:ext cx="6580188" cy="370205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
        <p:nvSpPr>
          <p:cNvPr id="2" name="Espace réservé de la date 1">
            <a:extLst>
              <a:ext uri="{FF2B5EF4-FFF2-40B4-BE49-F238E27FC236}">
                <a16:creationId xmlns:a16="http://schemas.microsoft.com/office/drawing/2014/main" id="{F5F52072-C2B5-45C3-819D-53CFAFAC6C42}"/>
              </a:ext>
            </a:extLst>
          </p:cNvPr>
          <p:cNvSpPr>
            <a:spLocks noGrp="1"/>
          </p:cNvSpPr>
          <p:nvPr>
            <p:ph type="dt" idx="1"/>
          </p:nvPr>
        </p:nvSpPr>
        <p:spPr/>
        <p:txBody>
          <a:bodyPr/>
          <a:lstStyle/>
          <a:p>
            <a:pPr>
              <a:defRPr/>
            </a:pPr>
            <a:fld id="{51E2939B-B1FC-41D0-806B-C7485425C24A}" type="datetime1">
              <a:rPr lang="fr-FR" smtClean="0"/>
              <a:t>26/04/2023</a:t>
            </a:fld>
            <a:endParaRPr lang="en-GB" dirty="0"/>
          </a:p>
        </p:txBody>
      </p:sp>
    </p:spTree>
    <p:extLst>
      <p:ext uri="{BB962C8B-B14F-4D97-AF65-F5344CB8AC3E}">
        <p14:creationId xmlns:p14="http://schemas.microsoft.com/office/powerpoint/2010/main" val="39660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9375" y="738188"/>
            <a:ext cx="6580188" cy="370205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
        <p:nvSpPr>
          <p:cNvPr id="2" name="Espace réservé de la date 1">
            <a:extLst>
              <a:ext uri="{FF2B5EF4-FFF2-40B4-BE49-F238E27FC236}">
                <a16:creationId xmlns:a16="http://schemas.microsoft.com/office/drawing/2014/main" id="{15714F55-F8F2-4C55-B9F5-224D60823BA3}"/>
              </a:ext>
            </a:extLst>
          </p:cNvPr>
          <p:cNvSpPr>
            <a:spLocks noGrp="1"/>
          </p:cNvSpPr>
          <p:nvPr>
            <p:ph type="dt" idx="1"/>
          </p:nvPr>
        </p:nvSpPr>
        <p:spPr/>
        <p:txBody>
          <a:bodyPr/>
          <a:lstStyle/>
          <a:p>
            <a:pPr>
              <a:defRPr/>
            </a:pPr>
            <a:fld id="{901F5804-F6C8-4488-B695-527968CBF248}" type="datetime1">
              <a:rPr lang="fr-FR" smtClean="0"/>
              <a:t>26/04/2023</a:t>
            </a:fld>
            <a:endParaRPr lang="en-GB" dirty="0"/>
          </a:p>
        </p:txBody>
      </p:sp>
    </p:spTree>
    <p:extLst>
      <p:ext uri="{BB962C8B-B14F-4D97-AF65-F5344CB8AC3E}">
        <p14:creationId xmlns:p14="http://schemas.microsoft.com/office/powerpoint/2010/main" val="12199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328613" y="765175"/>
            <a:ext cx="6804026" cy="3827463"/>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328613" y="765175"/>
            <a:ext cx="6804026" cy="3827463"/>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p>
        </p:txBody>
      </p:sp>
    </p:spTree>
    <p:extLst>
      <p:ext uri="{BB962C8B-B14F-4D97-AF65-F5344CB8AC3E}">
        <p14:creationId xmlns:p14="http://schemas.microsoft.com/office/powerpoint/2010/main" val="423164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endParaRPr lang="fr-CH"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dirty="0"/>
          </a:p>
        </p:txBody>
      </p:sp>
      <p:sp>
        <p:nvSpPr>
          <p:cNvPr id="7" name="Espace réservé de la date 3"/>
          <p:cNvSpPr>
            <a:spLocks noGrp="1"/>
          </p:cNvSpPr>
          <p:nvPr>
            <p:ph type="dt" sz="half" idx="10"/>
          </p:nvPr>
        </p:nvSpPr>
        <p:spPr/>
        <p:txBody>
          <a:bodyPr/>
          <a:lstStyle>
            <a:lvl1pPr>
              <a:defRPr/>
            </a:lvl1pPr>
          </a:lstStyle>
          <a:p>
            <a:pPr>
              <a:defRPr/>
            </a:pP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04A1CBF9-B521-418B-B9DE-B4ECF1D9A112}" type="slidenum">
              <a:rPr lang="fr-FR"/>
              <a:pPr>
                <a:defRPr/>
              </a:pPr>
              <a:t>‹N°›</a:t>
            </a:fld>
            <a:endParaRPr lang="fr-FR" dirty="0"/>
          </a:p>
        </p:txBody>
      </p:sp>
    </p:spTree>
    <p:extLst>
      <p:ext uri="{BB962C8B-B14F-4D97-AF65-F5344CB8AC3E}">
        <p14:creationId xmlns:p14="http://schemas.microsoft.com/office/powerpoint/2010/main" val="101692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7C71B620-D3EE-4B28-A0BB-E00E3E3C9399}" type="slidenum">
              <a:rPr lang="fr-FR"/>
              <a:pPr>
                <a:defRPr/>
              </a:pPr>
              <a:t>‹N°›</a:t>
            </a:fld>
            <a:endParaRPr lang="fr-FR" dirty="0"/>
          </a:p>
        </p:txBody>
      </p:sp>
    </p:spTree>
    <p:extLst>
      <p:ext uri="{BB962C8B-B14F-4D97-AF65-F5344CB8AC3E}">
        <p14:creationId xmlns:p14="http://schemas.microsoft.com/office/powerpoint/2010/main" val="306120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0AB9EFDD-8661-476C-82FB-FFD2AA76B77F}" type="slidenum">
              <a:rPr lang="fr-FR"/>
              <a:pPr>
                <a:defRPr/>
              </a:pPr>
              <a:t>‹N°›</a:t>
            </a:fld>
            <a:endParaRPr lang="fr-FR" dirty="0"/>
          </a:p>
        </p:txBody>
      </p:sp>
    </p:spTree>
    <p:extLst>
      <p:ext uri="{BB962C8B-B14F-4D97-AF65-F5344CB8AC3E}">
        <p14:creationId xmlns:p14="http://schemas.microsoft.com/office/powerpoint/2010/main" val="398167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35546"/>
            <a:ext cx="8229600" cy="327683"/>
          </a:xfrm>
        </p:spPr>
        <p:txBody>
          <a:bodyPr/>
          <a:lstStyle/>
          <a:p>
            <a:r>
              <a:rPr lang="fr-FR" dirty="0"/>
              <a:t>Modifiez le style du titre</a:t>
            </a:r>
            <a:endParaRPr lang="fr-CH" dirty="0"/>
          </a:p>
        </p:txBody>
      </p:sp>
      <p:sp>
        <p:nvSpPr>
          <p:cNvPr id="3" name="Espace réservé du contenu 2"/>
          <p:cNvSpPr>
            <a:spLocks noGrp="1"/>
          </p:cNvSpPr>
          <p:nvPr>
            <p:ph idx="1"/>
          </p:nvPr>
        </p:nvSpPr>
        <p:spPr>
          <a:xfrm>
            <a:off x="457200" y="1848222"/>
            <a:ext cx="8229600" cy="304578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Tree>
    <p:extLst>
      <p:ext uri="{BB962C8B-B14F-4D97-AF65-F5344CB8AC3E}">
        <p14:creationId xmlns:p14="http://schemas.microsoft.com/office/powerpoint/2010/main" val="177051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fr-CH" dirty="0"/>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1F89D6B-DFB0-456D-A873-DC9E427D1448}" type="slidenum">
              <a:rPr lang="fr-FR"/>
              <a:pPr>
                <a:defRPr/>
              </a:pPr>
              <a:t>‹N°›</a:t>
            </a:fld>
            <a:endParaRPr lang="fr-FR" dirty="0"/>
          </a:p>
        </p:txBody>
      </p:sp>
    </p:spTree>
    <p:extLst>
      <p:ext uri="{BB962C8B-B14F-4D97-AF65-F5344CB8AC3E}">
        <p14:creationId xmlns:p14="http://schemas.microsoft.com/office/powerpoint/2010/main" val="18019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25C259D3-1F15-4342-9D2B-CE45DD10AB6F}" type="slidenum">
              <a:rPr lang="fr-FR"/>
              <a:pPr>
                <a:defRPr/>
              </a:pPr>
              <a:t>‹N°›</a:t>
            </a:fld>
            <a:endParaRPr lang="fr-FR" dirty="0"/>
          </a:p>
        </p:txBody>
      </p:sp>
    </p:spTree>
    <p:extLst>
      <p:ext uri="{BB962C8B-B14F-4D97-AF65-F5344CB8AC3E}">
        <p14:creationId xmlns:p14="http://schemas.microsoft.com/office/powerpoint/2010/main" val="272062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3"/>
          <p:cNvSpPr>
            <a:spLocks noGrp="1"/>
          </p:cNvSpPr>
          <p:nvPr>
            <p:ph type="dt" sz="half" idx="10"/>
          </p:nvPr>
        </p:nvSpPr>
        <p:spPr/>
        <p:txBody>
          <a:bodyPr/>
          <a:lstStyle>
            <a:lvl1pPr>
              <a:defRPr/>
            </a:lvl1pPr>
          </a:lstStyle>
          <a:p>
            <a:pPr>
              <a:defRPr/>
            </a:pP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68D5B3B5-FD57-4FE6-B96A-58B4C100C28D}" type="slidenum">
              <a:rPr lang="fr-FR"/>
              <a:pPr>
                <a:defRPr/>
              </a:pPr>
              <a:t>‹N°›</a:t>
            </a:fld>
            <a:endParaRPr lang="fr-FR" dirty="0"/>
          </a:p>
        </p:txBody>
      </p:sp>
    </p:spTree>
    <p:extLst>
      <p:ext uri="{BB962C8B-B14F-4D97-AF65-F5344CB8AC3E}">
        <p14:creationId xmlns:p14="http://schemas.microsoft.com/office/powerpoint/2010/main" val="183185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3"/>
          <p:cNvSpPr>
            <a:spLocks noGrp="1"/>
          </p:cNvSpPr>
          <p:nvPr>
            <p:ph type="dt" sz="half" idx="10"/>
          </p:nvPr>
        </p:nvSpPr>
        <p:spPr/>
        <p:txBody>
          <a:bodyPr/>
          <a:lstStyle>
            <a:lvl1pPr>
              <a:defRPr/>
            </a:lvl1pPr>
          </a:lstStyle>
          <a:p>
            <a:pPr>
              <a:defRPr/>
            </a:pP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E1D36F57-3229-42C8-8CAD-5318EADAC071}" type="slidenum">
              <a:rPr lang="fr-FR"/>
              <a:pPr>
                <a:defRPr/>
              </a:pPr>
              <a:t>‹N°›</a:t>
            </a:fld>
            <a:endParaRPr lang="fr-FR" dirty="0"/>
          </a:p>
        </p:txBody>
      </p:sp>
    </p:spTree>
    <p:extLst>
      <p:ext uri="{BB962C8B-B14F-4D97-AF65-F5344CB8AC3E}">
        <p14:creationId xmlns:p14="http://schemas.microsoft.com/office/powerpoint/2010/main" val="8415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30EB321E-E384-4C82-8CD5-B2578555E85B}" type="slidenum">
              <a:rPr lang="fr-FR"/>
              <a:pPr>
                <a:defRPr/>
              </a:pPr>
              <a:t>‹N°›</a:t>
            </a:fld>
            <a:endParaRPr lang="fr-FR" dirty="0"/>
          </a:p>
        </p:txBody>
      </p:sp>
    </p:spTree>
    <p:extLst>
      <p:ext uri="{BB962C8B-B14F-4D97-AF65-F5344CB8AC3E}">
        <p14:creationId xmlns:p14="http://schemas.microsoft.com/office/powerpoint/2010/main" val="22561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DED33E04-D952-4E71-9665-9A25A524D298}" type="slidenum">
              <a:rPr lang="fr-FR"/>
              <a:pPr>
                <a:defRPr/>
              </a:pPr>
              <a:t>‹N°›</a:t>
            </a:fld>
            <a:endParaRPr lang="fr-FR" dirty="0"/>
          </a:p>
        </p:txBody>
      </p:sp>
    </p:spTree>
    <p:extLst>
      <p:ext uri="{BB962C8B-B14F-4D97-AF65-F5344CB8AC3E}">
        <p14:creationId xmlns:p14="http://schemas.microsoft.com/office/powerpoint/2010/main" val="427358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CH" noProof="0"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CH" dirty="0"/>
              <a:t>Prénom NOM -  titre du cours dates d’intervention: jj-jj.mm.aa</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9110ACC8-F853-4C4E-B519-0F50F131CAB1}" type="slidenum">
              <a:rPr lang="fr-FR"/>
              <a:pPr>
                <a:defRPr/>
              </a:pPr>
              <a:t>‹N°›</a:t>
            </a:fld>
            <a:endParaRPr lang="fr-FR" dirty="0"/>
          </a:p>
        </p:txBody>
      </p:sp>
    </p:spTree>
    <p:extLst>
      <p:ext uri="{BB962C8B-B14F-4D97-AF65-F5344CB8AC3E}">
        <p14:creationId xmlns:p14="http://schemas.microsoft.com/office/powerpoint/2010/main" val="25013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Change the style of the title</a:t>
            </a:r>
            <a:endParaRPr lang="fr-CH" altLang="fr-FR"/>
          </a:p>
        </p:txBody>
      </p:sp>
      <p:sp>
        <p:nvSpPr>
          <p:cNvPr id="1027" name="Espace réservé du texte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Modify the styles of the mask text</a:t>
            </a:r>
          </a:p>
          <a:p>
            <a:pPr lvl="1"/>
            <a:r>
              <a:rPr lang="fr-FR" altLang="fr-FR"/>
              <a:t>Second level</a:t>
            </a:r>
          </a:p>
          <a:p>
            <a:pPr lvl="2"/>
            <a:r>
              <a:rPr lang="fr-FR" altLang="fr-FR"/>
              <a:t>Third level</a:t>
            </a:r>
          </a:p>
          <a:p>
            <a:pPr lvl="3"/>
            <a:r>
              <a:rPr lang="fr-FR" altLang="fr-FR"/>
              <a:t>Fourth level</a:t>
            </a:r>
          </a:p>
          <a:p>
            <a:pPr lvl="4"/>
            <a:r>
              <a:rPr lang="fr-FR" altLang="fr-FR"/>
              <a:t>Fifth level</a:t>
            </a:r>
            <a:endParaRPr lang="fr-CH" alt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CH" dirty="0"/>
              <a:t>First name NAME - course title dates of intervention: dd-dd</a:t>
            </a:r>
            <a:r>
              <a:rPr lang="fr-CH" dirty="0" err="1"/>
              <a:t>.mm.yy</a:t>
            </a:r>
            <a:endParaRPr lang="fr-FR"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40FBEA-6863-4EA9-A347-F58C17AE80CE}" type="slidenum">
              <a:rPr lang="fr-FR"/>
              <a:t>‹N°›</a:t>
            </a:fld>
            <a:endParaRPr lang="fr-FR" dirty="0"/>
          </a:p>
        </p:txBody>
      </p:sp>
      <p:pic>
        <p:nvPicPr>
          <p:cNvPr id="2" name="Picture 8" descr="P:\Doc types, logos, plan situations\Logos\Logos autres institutions\ASEGH\Logo asegh.TIF">
            <a:extLst>
              <a:ext uri="{FF2B5EF4-FFF2-40B4-BE49-F238E27FC236}">
                <a16:creationId xmlns:a16="http://schemas.microsoft.com/office/drawing/2014/main" id="{F58CF7C6-EA79-21CC-CA06-14D130EFF94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796136" y="428898"/>
            <a:ext cx="2513013" cy="40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37341F2C-1C69-B5E3-7ACE-C31122C32789}"/>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08794" y="205979"/>
            <a:ext cx="1126411" cy="118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descr="Une image contenant texte&#10;&#10;Description générée automatiquement">
            <a:extLst>
              <a:ext uri="{FF2B5EF4-FFF2-40B4-BE49-F238E27FC236}">
                <a16:creationId xmlns:a16="http://schemas.microsoft.com/office/drawing/2014/main" id="{1E2D636A-443F-115D-0267-AEFE07B28971}"/>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319710" y="276116"/>
            <a:ext cx="2028153" cy="83771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013" r:id="rId1"/>
    <p:sldLayoutId id="2147484014"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Univers Com 55" pitchFamily="34" charset="0"/>
        </a:defRPr>
      </a:lvl2pPr>
      <a:lvl3pPr algn="ctr" rtl="0" eaLnBrk="0" fontAlgn="base" hangingPunct="0">
        <a:spcBef>
          <a:spcPct val="0"/>
        </a:spcBef>
        <a:spcAft>
          <a:spcPct val="0"/>
        </a:spcAft>
        <a:defRPr sz="4400">
          <a:solidFill>
            <a:schemeClr val="tx1"/>
          </a:solidFill>
          <a:latin typeface="Univers Com 55" pitchFamily="34" charset="0"/>
        </a:defRPr>
      </a:lvl3pPr>
      <a:lvl4pPr algn="ctr" rtl="0" eaLnBrk="0" fontAlgn="base" hangingPunct="0">
        <a:spcBef>
          <a:spcPct val="0"/>
        </a:spcBef>
        <a:spcAft>
          <a:spcPct val="0"/>
        </a:spcAft>
        <a:defRPr sz="4400">
          <a:solidFill>
            <a:schemeClr val="tx1"/>
          </a:solidFill>
          <a:latin typeface="Univers Com 55" pitchFamily="34" charset="0"/>
        </a:defRPr>
      </a:lvl4pPr>
      <a:lvl5pPr algn="ctr" rtl="0" eaLnBrk="0" fontAlgn="base" hangingPunct="0">
        <a:spcBef>
          <a:spcPct val="0"/>
        </a:spcBef>
        <a:spcAft>
          <a:spcPct val="0"/>
        </a:spcAft>
        <a:defRPr sz="4400">
          <a:solidFill>
            <a:schemeClr val="tx1"/>
          </a:solidFill>
          <a:latin typeface="Univers Com 55" pitchFamily="34" charset="0"/>
        </a:defRPr>
      </a:lvl5pPr>
      <a:lvl6pPr marL="457200" algn="ctr" rtl="0" fontAlgn="base">
        <a:spcBef>
          <a:spcPct val="0"/>
        </a:spcBef>
        <a:spcAft>
          <a:spcPct val="0"/>
        </a:spcAft>
        <a:defRPr sz="4400">
          <a:solidFill>
            <a:schemeClr val="tx1"/>
          </a:solidFill>
          <a:latin typeface="Univers Com 55" pitchFamily="34" charset="0"/>
        </a:defRPr>
      </a:lvl6pPr>
      <a:lvl7pPr marL="914400" algn="ctr" rtl="0" fontAlgn="base">
        <a:spcBef>
          <a:spcPct val="0"/>
        </a:spcBef>
        <a:spcAft>
          <a:spcPct val="0"/>
        </a:spcAft>
        <a:defRPr sz="4400">
          <a:solidFill>
            <a:schemeClr val="tx1"/>
          </a:solidFill>
          <a:latin typeface="Univers Com 55" pitchFamily="34" charset="0"/>
        </a:defRPr>
      </a:lvl7pPr>
      <a:lvl8pPr marL="1371600" algn="ctr" rtl="0" fontAlgn="base">
        <a:spcBef>
          <a:spcPct val="0"/>
        </a:spcBef>
        <a:spcAft>
          <a:spcPct val="0"/>
        </a:spcAft>
        <a:defRPr sz="4400">
          <a:solidFill>
            <a:schemeClr val="tx1"/>
          </a:solidFill>
          <a:latin typeface="Univers Com 55" pitchFamily="34" charset="0"/>
        </a:defRPr>
      </a:lvl8pPr>
      <a:lvl9pPr marL="1828800" algn="ctr" rtl="0" fontAlgn="base">
        <a:spcBef>
          <a:spcPct val="0"/>
        </a:spcBef>
        <a:spcAft>
          <a:spcPct val="0"/>
        </a:spcAft>
        <a:defRPr sz="4400">
          <a:solidFill>
            <a:schemeClr val="tx1"/>
          </a:solidFill>
          <a:latin typeface="Univers Com 55"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refdoc.fr/?traduire=en&amp;FormRechercher=submit&amp;FormRechercher_Txt_Recherche_name_attr=identifiantsDoc:%20(1420-7834)" TargetMode="External"/><Relationship Id="rId3" Type="http://schemas.openxmlformats.org/officeDocument/2006/relationships/image" Target="../media/image9.jpeg"/><Relationship Id="rId7" Type="http://schemas.openxmlformats.org/officeDocument/2006/relationships/hyperlink" Target="http://www.refdoc.fr/?traduire=en&amp;FormRechercher=submit&amp;FormRechercher_Txt_Recherche_name_attr=listeTitreSerie:%20(Tsantsa)" TargetMode="External"/><Relationship Id="rId2" Type="http://schemas.openxmlformats.org/officeDocument/2006/relationships/hyperlink" Target="http://www.google.ch/url?sa=i&amp;rct=j&amp;q=&amp;esrc=s&amp;source=images&amp;cd=&amp;cad=rja&amp;uact=8&amp;ved=0ahUKEwjItdfs7ZHTAhVEXRQKHelaArkQjRwIBw&amp;url=http://www.reseau-delta.ch/&amp;bvm=bv.152174688,d.d24&amp;psig=AFQjCNGKfxRhkvBMr9N53X769o4wweC8dA&amp;ust=1491637764216813" TargetMode="External"/><Relationship Id="rId1" Type="http://schemas.openxmlformats.org/officeDocument/2006/relationships/slideLayout" Target="../slideLayouts/slideLayout2.xml"/><Relationship Id="rId6" Type="http://schemas.openxmlformats.org/officeDocument/2006/relationships/hyperlink" Target="http://www.refdoc.fr/?traduire=en&amp;FormRechercher=submit&amp;FormRechercher_Txt_Recherche_name_attr=auteursNom:%20(ROSSI)" TargetMode="External"/><Relationship Id="rId5" Type="http://schemas.openxmlformats.org/officeDocument/2006/relationships/image" Target="../media/image10.png"/><Relationship Id="rId4" Type="http://schemas.openxmlformats.org/officeDocument/2006/relationships/hyperlink" Target="https://www.google.ch/url?sa=i&amp;rct=j&amp;q=&amp;esrc=s&amp;source=images&amp;cd=&amp;cad=rja&amp;uact=8&amp;ved=0ahUKEwiV5t797ZHTAhWBPRQKHdwdCEwQjRwIBw&amp;url=https://www.planetesante.ch/salon/Participants/Stands-et-animations/Reseau-de-soins-Delta&amp;bvm=bv.152174688,d.d24&amp;psig=AFQjCNGKfxRhkvBMr9N53X769o4wweC8dA&amp;ust=1491637764216813" TargetMode="External"/><Relationship Id="rId9"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h/url?sa=i&amp;rct=j&amp;q=&amp;esrc=s&amp;source=images&amp;cd=&amp;cad=rja&amp;uact=8&amp;ved=0ahUKEwj-7rKWn43TAhXBVhoKHRliAG0QjRwIBw&amp;url=http://www.diplomatie.gouv.ci/reseau.php&amp;bvm=bv.151426398,d.d2s&amp;psig=AFQjCNE4QnN5Ms-Edgva0r1PeYyaGipuNA&amp;ust=149147908468045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ratique-sante.ch/"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635162"/>
            <a:ext cx="6840760" cy="545750"/>
          </a:xfrm>
        </p:spPr>
        <p:txBody>
          <a:bodyPr/>
          <a:lstStyle/>
          <a:p>
            <a:r>
              <a:rPr lang="fr-CH" sz="2000" dirty="0">
                <a:solidFill>
                  <a:schemeClr val="tx2"/>
                </a:solidFill>
              </a:rPr>
              <a:t>The committee welcomes you to the SPS</a:t>
            </a:r>
          </a:p>
        </p:txBody>
      </p:sp>
      <p:sp>
        <p:nvSpPr>
          <p:cNvPr id="3" name="Espace réservé du contenu 2"/>
          <p:cNvSpPr>
            <a:spLocks noGrp="1"/>
          </p:cNvSpPr>
          <p:nvPr>
            <p:ph idx="1"/>
          </p:nvPr>
        </p:nvSpPr>
        <p:spPr>
          <a:xfrm>
            <a:off x="1187624" y="2180912"/>
            <a:ext cx="7128792" cy="2304256"/>
          </a:xfrm>
        </p:spPr>
        <p:txBody>
          <a:bodyPr numCol="1"/>
          <a:lstStyle/>
          <a:p>
            <a:pPr marL="0" indent="0" defTabSz="1016000">
              <a:buNone/>
            </a:pPr>
            <a:r>
              <a:rPr lang="fr-CH" sz="1600" dirty="0">
                <a:solidFill>
                  <a:schemeClr val="bg2">
                    <a:lumMod val="25000"/>
                  </a:schemeClr>
                </a:solidFill>
              </a:rPr>
              <a:t>Cédric Bossart		</a:t>
            </a:r>
            <a:r>
              <a:rPr lang="fr-CH" sz="1200" dirty="0" err="1">
                <a:solidFill>
                  <a:schemeClr val="bg2">
                    <a:lumMod val="25000"/>
                  </a:schemeClr>
                </a:solidFill>
              </a:rPr>
              <a:t>Director</a:t>
            </a:r>
            <a:r>
              <a:rPr lang="fr-CH" sz="1200" dirty="0">
                <a:solidFill>
                  <a:schemeClr val="bg2">
                    <a:lumMod val="25000"/>
                  </a:schemeClr>
                </a:solidFill>
              </a:rPr>
              <a:t>, Clinique de Genolier </a:t>
            </a:r>
          </a:p>
          <a:p>
            <a:pPr marL="0" indent="0">
              <a:buNone/>
              <a:tabLst>
                <a:tab pos="3048000" algn="l"/>
              </a:tabLst>
            </a:pPr>
            <a:r>
              <a:rPr lang="fr-CH" sz="1600" dirty="0">
                <a:solidFill>
                  <a:schemeClr val="bg2">
                    <a:lumMod val="25000"/>
                  </a:schemeClr>
                </a:solidFill>
              </a:rPr>
              <a:t>Pierrette Chenevard </a:t>
            </a:r>
            <a:r>
              <a:rPr lang="fr-CH" sz="1200" dirty="0">
                <a:solidFill>
                  <a:schemeClr val="bg2">
                    <a:lumMod val="25000"/>
                  </a:schemeClr>
                </a:solidFill>
              </a:rPr>
              <a:t> 	CEO, Espace Compétences SA</a:t>
            </a:r>
          </a:p>
          <a:p>
            <a:pPr marL="0" indent="0" defTabSz="762000">
              <a:buNone/>
            </a:pPr>
            <a:r>
              <a:rPr lang="fr-CH" sz="1600" dirty="0">
                <a:solidFill>
                  <a:schemeClr val="bg2">
                    <a:lumMod val="25000"/>
                  </a:schemeClr>
                </a:solidFill>
              </a:rPr>
              <a:t>Stéphane Coendoz 		</a:t>
            </a:r>
            <a:r>
              <a:rPr lang="fr-CH" sz="1200" dirty="0" err="1">
                <a:solidFill>
                  <a:schemeClr val="bg2">
                    <a:lumMod val="25000"/>
                  </a:schemeClr>
                </a:solidFill>
              </a:rPr>
              <a:t>Director</a:t>
            </a:r>
            <a:r>
              <a:rPr lang="fr-CH" sz="1200" dirty="0">
                <a:solidFill>
                  <a:schemeClr val="bg2">
                    <a:lumMod val="25000"/>
                  </a:schemeClr>
                </a:solidFill>
              </a:rPr>
              <a:t>, </a:t>
            </a:r>
            <a:r>
              <a:rPr lang="fr-CH" sz="1200" dirty="0" err="1">
                <a:solidFill>
                  <a:schemeClr val="bg2">
                    <a:lumMod val="25000"/>
                  </a:schemeClr>
                </a:solidFill>
              </a:rPr>
              <a:t>Zambotte</a:t>
            </a:r>
            <a:r>
              <a:rPr lang="fr-CH" sz="1200" dirty="0">
                <a:solidFill>
                  <a:schemeClr val="bg2">
                    <a:lumMod val="25000"/>
                  </a:schemeClr>
                </a:solidFill>
              </a:rPr>
              <a:t> - Savièse</a:t>
            </a:r>
          </a:p>
          <a:p>
            <a:pPr marL="0" indent="0">
              <a:buNone/>
              <a:tabLst>
                <a:tab pos="3048000" algn="l"/>
              </a:tabLst>
            </a:pPr>
            <a:r>
              <a:rPr lang="fr-CH" sz="1600" dirty="0">
                <a:solidFill>
                  <a:schemeClr val="bg2">
                    <a:lumMod val="25000"/>
                  </a:schemeClr>
                </a:solidFill>
              </a:rPr>
              <a:t>Christian Fracheboud 	</a:t>
            </a:r>
            <a:r>
              <a:rPr lang="fr-CH" sz="1200" dirty="0">
                <a:solidFill>
                  <a:schemeClr val="bg2">
                    <a:lumMod val="25000"/>
                  </a:schemeClr>
                </a:solidFill>
              </a:rPr>
              <a:t>Expert consultant in the health sector </a:t>
            </a:r>
          </a:p>
          <a:p>
            <a:pPr marL="0" indent="0">
              <a:buNone/>
              <a:tabLst>
                <a:tab pos="3048000" algn="l"/>
              </a:tabLst>
            </a:pPr>
            <a:r>
              <a:rPr lang="fr-CH" sz="1600" dirty="0">
                <a:solidFill>
                  <a:schemeClr val="bg2">
                    <a:lumMod val="25000"/>
                  </a:schemeClr>
                </a:solidFill>
              </a:rPr>
              <a:t>Hanny Hendriks 	</a:t>
            </a:r>
            <a:r>
              <a:rPr lang="fr-CH" sz="1200" dirty="0">
                <a:solidFill>
                  <a:schemeClr val="bg2">
                    <a:lumMod val="25000"/>
                  </a:schemeClr>
                </a:solidFill>
              </a:rPr>
              <a:t>Training Manager, Espace Compétences SA</a:t>
            </a:r>
          </a:p>
          <a:p>
            <a:pPr marL="0" indent="0">
              <a:buNone/>
              <a:tabLst>
                <a:tab pos="3048000" algn="l"/>
              </a:tabLst>
            </a:pPr>
            <a:r>
              <a:rPr lang="fr-CH" sz="1600" dirty="0">
                <a:solidFill>
                  <a:schemeClr val="bg2">
                    <a:lumMod val="25000"/>
                  </a:schemeClr>
                </a:solidFill>
              </a:rPr>
              <a:t>Rodolphe Rouillon 	</a:t>
            </a:r>
            <a:r>
              <a:rPr lang="fr-CH" sz="1200" dirty="0" err="1">
                <a:solidFill>
                  <a:schemeClr val="bg2">
                    <a:lumMod val="25000"/>
                  </a:schemeClr>
                </a:solidFill>
              </a:rPr>
              <a:t>Director</a:t>
            </a:r>
            <a:r>
              <a:rPr lang="fr-CH" sz="1200" dirty="0">
                <a:solidFill>
                  <a:schemeClr val="bg2">
                    <a:lumMod val="25000"/>
                  </a:schemeClr>
                </a:solidFill>
              </a:rPr>
              <a:t>, Hôpital Intercantonal de la Broye - HIB</a:t>
            </a:r>
          </a:p>
          <a:p>
            <a:pPr marL="0" indent="0">
              <a:buNone/>
              <a:tabLst>
                <a:tab pos="3048000" algn="l"/>
              </a:tabLst>
            </a:pPr>
            <a:r>
              <a:rPr lang="fr-CH" sz="1600" dirty="0">
                <a:solidFill>
                  <a:schemeClr val="bg2">
                    <a:lumMod val="25000"/>
                  </a:schemeClr>
                </a:solidFill>
              </a:rPr>
              <a:t>Géraldine Spinelli 	</a:t>
            </a:r>
            <a:r>
              <a:rPr lang="fr-CH" sz="1200" dirty="0">
                <a:solidFill>
                  <a:schemeClr val="bg2">
                    <a:lumMod val="25000"/>
                  </a:schemeClr>
                </a:solidFill>
              </a:rPr>
              <a:t>SPS Coordinator, Espace Compétences SA</a:t>
            </a:r>
          </a:p>
          <a:p>
            <a:pPr marL="0" indent="0">
              <a:buNone/>
            </a:pPr>
            <a:endParaRPr lang="fr-CH" sz="2000" dirty="0">
              <a:latin typeface="Century Gothic" panose="020B0502020202020204" pitchFamily="34" charset="0"/>
            </a:endParaRPr>
          </a:p>
        </p:txBody>
      </p:sp>
      <p:sp>
        <p:nvSpPr>
          <p:cNvPr id="6" name="Rectangle 5">
            <a:extLst>
              <a:ext uri="{FF2B5EF4-FFF2-40B4-BE49-F238E27FC236}">
                <a16:creationId xmlns:a16="http://schemas.microsoft.com/office/drawing/2014/main" id="{090D6103-5CD6-4CF0-A228-6D287C9D3D7D}"/>
              </a:ext>
            </a:extLst>
          </p:cNvPr>
          <p:cNvSpPr/>
          <p:nvPr/>
        </p:nvSpPr>
        <p:spPr>
          <a:xfrm>
            <a:off x="2771800" y="4887039"/>
            <a:ext cx="6120680" cy="276999"/>
          </a:xfrm>
          <a:prstGeom prst="rect">
            <a:avLst/>
          </a:prstGeom>
        </p:spPr>
        <p:txBody>
          <a:bodyPr wrap="square">
            <a:spAutoFit/>
          </a:bodyPr>
          <a:lstStyle/>
          <a:p>
            <a:pPr algn="r">
              <a:defRPr/>
            </a:pPr>
            <a:r>
              <a:rPr lang="fr-CH" altLang="fr-FR" sz="1200" i="1" dirty="0">
                <a:solidFill>
                  <a:schemeClr val="bg2">
                    <a:lumMod val="25000"/>
                  </a:schemeClr>
                </a:solidFill>
                <a:latin typeface="Century Gothic" panose="020B0502020202020204" pitchFamily="34" charset="0"/>
              </a:rPr>
              <a:t>27 April 2023 Lausanne, IOC Museum</a:t>
            </a:r>
          </a:p>
        </p:txBody>
      </p:sp>
    </p:spTree>
    <p:extLst>
      <p:ext uri="{BB962C8B-B14F-4D97-AF65-F5344CB8AC3E}">
        <p14:creationId xmlns:p14="http://schemas.microsoft.com/office/powerpoint/2010/main" val="363217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1322A1-5FDF-C0B9-981E-39311B8FD357}"/>
              </a:ext>
            </a:extLst>
          </p:cNvPr>
          <p:cNvSpPr/>
          <p:nvPr/>
        </p:nvSpPr>
        <p:spPr>
          <a:xfrm>
            <a:off x="1475656" y="1851670"/>
            <a:ext cx="7488832" cy="2785378"/>
          </a:xfrm>
          <a:prstGeom prst="rect">
            <a:avLst/>
          </a:prstGeom>
        </p:spPr>
        <p:txBody>
          <a:bodyPr wrap="square">
            <a:spAutoFit/>
          </a:bodyPr>
          <a:lstStyle/>
          <a:p>
            <a:pPr marL="342900" indent="-342900">
              <a:lnSpc>
                <a:spcPct val="150000"/>
              </a:lnSpc>
              <a:spcBef>
                <a:spcPts val="600"/>
              </a:spcBef>
              <a:buFont typeface="Wingdings" panose="05000000000000000000" pitchFamily="2" charset="2"/>
              <a:buChar char="Ø"/>
              <a:defRPr/>
            </a:pPr>
            <a:r>
              <a:rPr lang="fr-CH" altLang="fr-FR" sz="1800" dirty="0">
                <a:solidFill>
                  <a:schemeClr val="bg2">
                    <a:lumMod val="25000"/>
                  </a:schemeClr>
                </a:solidFill>
                <a:latin typeface="+mn-lt"/>
              </a:rPr>
              <a:t>Academic framework</a:t>
            </a:r>
          </a:p>
          <a:p>
            <a:pPr marL="342900" indent="-342900">
              <a:spcBef>
                <a:spcPts val="1200"/>
              </a:spcBef>
              <a:buFont typeface="Wingdings" panose="05000000000000000000" pitchFamily="2" charset="2"/>
              <a:buChar char="Ø"/>
              <a:defRPr/>
            </a:pPr>
            <a:r>
              <a:rPr lang="fr-CH" altLang="fr-FR" sz="1800" dirty="0">
                <a:solidFill>
                  <a:schemeClr val="bg2">
                    <a:lumMod val="25000"/>
                  </a:schemeClr>
                </a:solidFill>
                <a:latin typeface="+mn-lt"/>
              </a:rPr>
              <a:t>Experiences &amp; Practices &amp; Innovations</a:t>
            </a:r>
          </a:p>
          <a:p>
            <a:pPr marL="342900" indent="-342900">
              <a:spcBef>
                <a:spcPts val="1200"/>
              </a:spcBef>
              <a:buFont typeface="Wingdings" panose="05000000000000000000" pitchFamily="2" charset="2"/>
              <a:buChar char="Ø"/>
              <a:defRPr/>
            </a:pPr>
            <a:r>
              <a:rPr lang="fr-CH" altLang="fr-FR" sz="1800" dirty="0">
                <a:solidFill>
                  <a:schemeClr val="bg2">
                    <a:lumMod val="25000"/>
                  </a:schemeClr>
                </a:solidFill>
                <a:latin typeface="+mn-lt"/>
              </a:rPr>
              <a:t>Voice of the customers through your interventions</a:t>
            </a:r>
          </a:p>
          <a:p>
            <a:pPr marL="800100" lvl="1" indent="-342900">
              <a:spcBef>
                <a:spcPts val="1200"/>
              </a:spcBef>
              <a:buFontTx/>
              <a:buChar char="-"/>
              <a:defRPr/>
            </a:pPr>
            <a:r>
              <a:rPr lang="fr-CH" altLang="fr-FR" sz="1800" dirty="0">
                <a:solidFill>
                  <a:schemeClr val="bg2">
                    <a:lumMod val="25000"/>
                  </a:schemeClr>
                </a:solidFill>
                <a:latin typeface="+mn-lt"/>
              </a:rPr>
              <a:t>To ask your questions, a </a:t>
            </a:r>
            <a:r>
              <a:rPr lang="fr-CH" altLang="fr-FR" sz="1800" dirty="0">
                <a:solidFill>
                  <a:schemeClr val="bg2">
                    <a:lumMod val="25000"/>
                  </a:schemeClr>
                </a:solidFill>
                <a:latin typeface="+mj-lt"/>
              </a:rPr>
              <a:t>QR CODE </a:t>
            </a:r>
            <a:r>
              <a:rPr lang="fr-CH" altLang="fr-FR" sz="1800" dirty="0">
                <a:solidFill>
                  <a:schemeClr val="bg2">
                    <a:lumMod val="25000"/>
                  </a:schemeClr>
                </a:solidFill>
                <a:latin typeface="+mn-lt"/>
              </a:rPr>
              <a:t>will be available on the tables in the restaurant, available </a:t>
            </a:r>
            <a:r>
              <a:rPr lang="fr-CH" altLang="fr-FR" sz="1800" dirty="0">
                <a:solidFill>
                  <a:schemeClr val="bg2">
                    <a:lumMod val="25000"/>
                  </a:schemeClr>
                </a:solidFill>
                <a:latin typeface="+mj-lt"/>
              </a:rPr>
              <a:t>from 12:15 to 13:00</a:t>
            </a:r>
          </a:p>
          <a:p>
            <a:pPr marL="800100" lvl="1" indent="-342900">
              <a:spcBef>
                <a:spcPts val="1200"/>
              </a:spcBef>
              <a:buFontTx/>
              <a:buChar char="-"/>
              <a:defRPr/>
            </a:pPr>
            <a:r>
              <a:rPr lang="fr-CH" altLang="fr-FR" sz="1800" dirty="0">
                <a:solidFill>
                  <a:schemeClr val="bg2">
                    <a:lumMod val="25000"/>
                  </a:schemeClr>
                </a:solidFill>
                <a:latin typeface="+mn-lt"/>
              </a:rPr>
              <a:t>Your comments will also be welcome live </a:t>
            </a:r>
            <a:br>
              <a:rPr lang="fr-CH" altLang="fr-FR" sz="1800" dirty="0">
                <a:solidFill>
                  <a:schemeClr val="bg2">
                    <a:lumMod val="25000"/>
                  </a:schemeClr>
                </a:solidFill>
                <a:latin typeface="+mn-lt"/>
              </a:rPr>
            </a:br>
            <a:r>
              <a:rPr lang="fr-CH" altLang="fr-FR" sz="1800" dirty="0">
                <a:solidFill>
                  <a:schemeClr val="bg2">
                    <a:lumMod val="25000"/>
                  </a:schemeClr>
                </a:solidFill>
                <a:latin typeface="+mn-lt"/>
              </a:rPr>
              <a:t>at the round table</a:t>
            </a:r>
          </a:p>
        </p:txBody>
      </p:sp>
      <p:sp>
        <p:nvSpPr>
          <p:cNvPr id="3" name="Rectangle 2">
            <a:extLst>
              <a:ext uri="{FF2B5EF4-FFF2-40B4-BE49-F238E27FC236}">
                <a16:creationId xmlns:a16="http://schemas.microsoft.com/office/drawing/2014/main" id="{A1113525-C5AA-C666-65FD-4D949C7C664E}"/>
              </a:ext>
            </a:extLst>
          </p:cNvPr>
          <p:cNvSpPr txBox="1">
            <a:spLocks noChangeArrowheads="1"/>
          </p:cNvSpPr>
          <p:nvPr/>
        </p:nvSpPr>
        <p:spPr bwMode="auto">
          <a:xfrm>
            <a:off x="683568" y="1347614"/>
            <a:ext cx="5112121"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Univers Com 55" pitchFamily="34" charset="0"/>
              </a:defRPr>
            </a:lvl2pPr>
            <a:lvl3pPr algn="ctr" rtl="0" eaLnBrk="0" fontAlgn="base" hangingPunct="0">
              <a:spcBef>
                <a:spcPct val="0"/>
              </a:spcBef>
              <a:spcAft>
                <a:spcPct val="0"/>
              </a:spcAft>
              <a:defRPr sz="4400">
                <a:solidFill>
                  <a:schemeClr val="tx1"/>
                </a:solidFill>
                <a:latin typeface="Univers Com 55" pitchFamily="34" charset="0"/>
              </a:defRPr>
            </a:lvl3pPr>
            <a:lvl4pPr algn="ctr" rtl="0" eaLnBrk="0" fontAlgn="base" hangingPunct="0">
              <a:spcBef>
                <a:spcPct val="0"/>
              </a:spcBef>
              <a:spcAft>
                <a:spcPct val="0"/>
              </a:spcAft>
              <a:defRPr sz="4400">
                <a:solidFill>
                  <a:schemeClr val="tx1"/>
                </a:solidFill>
                <a:latin typeface="Univers Com 55" pitchFamily="34" charset="0"/>
              </a:defRPr>
            </a:lvl4pPr>
            <a:lvl5pPr algn="ctr" rtl="0" eaLnBrk="0" fontAlgn="base" hangingPunct="0">
              <a:spcBef>
                <a:spcPct val="0"/>
              </a:spcBef>
              <a:spcAft>
                <a:spcPct val="0"/>
              </a:spcAft>
              <a:defRPr sz="4400">
                <a:solidFill>
                  <a:schemeClr val="tx1"/>
                </a:solidFill>
                <a:latin typeface="Univers Com 55" pitchFamily="34" charset="0"/>
              </a:defRPr>
            </a:lvl5pPr>
            <a:lvl6pPr marL="457200" algn="ctr" rtl="0" fontAlgn="base">
              <a:spcBef>
                <a:spcPct val="0"/>
              </a:spcBef>
              <a:spcAft>
                <a:spcPct val="0"/>
              </a:spcAft>
              <a:defRPr sz="4400">
                <a:solidFill>
                  <a:schemeClr val="tx1"/>
                </a:solidFill>
                <a:latin typeface="Univers Com 55" pitchFamily="34" charset="0"/>
              </a:defRPr>
            </a:lvl6pPr>
            <a:lvl7pPr marL="914400" algn="ctr" rtl="0" fontAlgn="base">
              <a:spcBef>
                <a:spcPct val="0"/>
              </a:spcBef>
              <a:spcAft>
                <a:spcPct val="0"/>
              </a:spcAft>
              <a:defRPr sz="4400">
                <a:solidFill>
                  <a:schemeClr val="tx1"/>
                </a:solidFill>
                <a:latin typeface="Univers Com 55" pitchFamily="34" charset="0"/>
              </a:defRPr>
            </a:lvl7pPr>
            <a:lvl8pPr marL="1371600" algn="ctr" rtl="0" fontAlgn="base">
              <a:spcBef>
                <a:spcPct val="0"/>
              </a:spcBef>
              <a:spcAft>
                <a:spcPct val="0"/>
              </a:spcAft>
              <a:defRPr sz="4400">
                <a:solidFill>
                  <a:schemeClr val="tx1"/>
                </a:solidFill>
                <a:latin typeface="Univers Com 55" pitchFamily="34" charset="0"/>
              </a:defRPr>
            </a:lvl8pPr>
            <a:lvl9pPr marL="1828800" algn="ctr" rtl="0" fontAlgn="base">
              <a:spcBef>
                <a:spcPct val="0"/>
              </a:spcBef>
              <a:spcAft>
                <a:spcPct val="0"/>
              </a:spcAft>
              <a:defRPr sz="4400">
                <a:solidFill>
                  <a:schemeClr val="tx1"/>
                </a:solidFill>
                <a:latin typeface="Univers Com 55" pitchFamily="34" charset="0"/>
              </a:defRPr>
            </a:lvl9pPr>
          </a:lstStyle>
          <a:p>
            <a:pPr>
              <a:defRPr/>
            </a:pPr>
            <a:r>
              <a:rPr lang="fr-CH" altLang="fr-FR" sz="2000" dirty="0">
                <a:solidFill>
                  <a:schemeClr val="bg2">
                    <a:lumMod val="25000"/>
                  </a:schemeClr>
                </a:solidFill>
              </a:rPr>
              <a:t>Concept of our 2023 seminar</a:t>
            </a:r>
          </a:p>
        </p:txBody>
      </p:sp>
    </p:spTree>
    <p:extLst>
      <p:ext uri="{BB962C8B-B14F-4D97-AF65-F5344CB8AC3E}">
        <p14:creationId xmlns:p14="http://schemas.microsoft.com/office/powerpoint/2010/main" val="366336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584" y="2427734"/>
            <a:ext cx="7772400" cy="1458516"/>
          </a:xfrm>
        </p:spPr>
        <p:txBody>
          <a:bodyPr/>
          <a:lstStyle/>
          <a:p>
            <a:pPr>
              <a:defRPr/>
            </a:pPr>
            <a:r>
              <a:rPr lang="fr-CH" altLang="fr-FR" sz="2400" dirty="0">
                <a:solidFill>
                  <a:schemeClr val="tx2"/>
                </a:solidFill>
                <a:latin typeface="+mn-lt"/>
              </a:rPr>
              <a:t>In </a:t>
            </a:r>
            <a:r>
              <a:rPr lang="fr-CH" altLang="fr-FR" sz="2400" dirty="0">
                <a:solidFill>
                  <a:srgbClr val="FF0000"/>
                </a:solidFill>
                <a:latin typeface="+mn-lt"/>
              </a:rPr>
              <a:t>2017</a:t>
            </a:r>
            <a:r>
              <a:rPr lang="fr-CH" altLang="fr-FR" sz="2400" dirty="0">
                <a:solidFill>
                  <a:schemeClr val="tx2"/>
                </a:solidFill>
                <a:latin typeface="+mn-lt"/>
              </a:rPr>
              <a:t>, our seminar was entitled </a:t>
            </a:r>
            <a:br>
              <a:rPr lang="fr-CH" altLang="fr-FR" sz="2400" dirty="0">
                <a:solidFill>
                  <a:schemeClr val="tx2"/>
                </a:solidFill>
                <a:latin typeface="+mn-lt"/>
              </a:rPr>
            </a:br>
            <a:br>
              <a:rPr lang="fr-CH" altLang="fr-FR" sz="1600" dirty="0">
                <a:solidFill>
                  <a:schemeClr val="tx2"/>
                </a:solidFill>
                <a:latin typeface="+mn-lt"/>
              </a:rPr>
            </a:br>
            <a:r>
              <a:rPr lang="fr-CH" altLang="fr-FR" sz="3200" dirty="0">
                <a:solidFill>
                  <a:schemeClr val="tx2"/>
                </a:solidFill>
              </a:rPr>
              <a:t>From silos to networks</a:t>
            </a:r>
            <a:br>
              <a:rPr lang="fr-CH" altLang="fr-FR" sz="2800" dirty="0">
                <a:solidFill>
                  <a:schemeClr val="tx2"/>
                </a:solidFill>
              </a:rPr>
            </a:br>
            <a:r>
              <a:rPr lang="fr-CH" altLang="fr-FR" sz="2000" i="1" dirty="0">
                <a:solidFill>
                  <a:schemeClr val="tx2"/>
                </a:solidFill>
              </a:rPr>
              <a:t>for an all-inclusive service</a:t>
            </a:r>
            <a:br>
              <a:rPr lang="fr-CH" altLang="fr-FR" sz="2400" dirty="0">
                <a:solidFill>
                  <a:schemeClr val="tx2"/>
                </a:solidFill>
              </a:rPr>
            </a:br>
            <a:r>
              <a:rPr lang="fr-CH" altLang="fr-FR" sz="2000" dirty="0">
                <a:solidFill>
                  <a:schemeClr val="tx2"/>
                </a:solidFill>
              </a:rPr>
              <a:t> </a:t>
            </a:r>
            <a:br>
              <a:rPr lang="fr-CH" altLang="fr-FR" sz="2000" dirty="0">
                <a:solidFill>
                  <a:schemeClr val="tx2"/>
                </a:solidFill>
              </a:rPr>
            </a:br>
            <a:endParaRPr lang="fr-CH" altLang="fr-FR" sz="24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496" y="1044624"/>
            <a:ext cx="5112567"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Univers Com 55" pitchFamily="34" charset="0"/>
              </a:defRPr>
            </a:lvl2pPr>
            <a:lvl3pPr algn="ctr" rtl="0" eaLnBrk="0" fontAlgn="base" hangingPunct="0">
              <a:spcBef>
                <a:spcPct val="0"/>
              </a:spcBef>
              <a:spcAft>
                <a:spcPct val="0"/>
              </a:spcAft>
              <a:defRPr sz="4400">
                <a:solidFill>
                  <a:schemeClr val="tx1"/>
                </a:solidFill>
                <a:latin typeface="Univers Com 55" pitchFamily="34" charset="0"/>
              </a:defRPr>
            </a:lvl3pPr>
            <a:lvl4pPr algn="ctr" rtl="0" eaLnBrk="0" fontAlgn="base" hangingPunct="0">
              <a:spcBef>
                <a:spcPct val="0"/>
              </a:spcBef>
              <a:spcAft>
                <a:spcPct val="0"/>
              </a:spcAft>
              <a:defRPr sz="4400">
                <a:solidFill>
                  <a:schemeClr val="tx1"/>
                </a:solidFill>
                <a:latin typeface="Univers Com 55" pitchFamily="34" charset="0"/>
              </a:defRPr>
            </a:lvl4pPr>
            <a:lvl5pPr algn="ctr" rtl="0" eaLnBrk="0" fontAlgn="base" hangingPunct="0">
              <a:spcBef>
                <a:spcPct val="0"/>
              </a:spcBef>
              <a:spcAft>
                <a:spcPct val="0"/>
              </a:spcAft>
              <a:defRPr sz="4400">
                <a:solidFill>
                  <a:schemeClr val="tx1"/>
                </a:solidFill>
                <a:latin typeface="Univers Com 55" pitchFamily="34" charset="0"/>
              </a:defRPr>
            </a:lvl5pPr>
            <a:lvl6pPr marL="457200" algn="ctr" rtl="0" fontAlgn="base">
              <a:spcBef>
                <a:spcPct val="0"/>
              </a:spcBef>
              <a:spcAft>
                <a:spcPct val="0"/>
              </a:spcAft>
              <a:defRPr sz="4400">
                <a:solidFill>
                  <a:schemeClr val="tx1"/>
                </a:solidFill>
                <a:latin typeface="Univers Com 55" pitchFamily="34" charset="0"/>
              </a:defRPr>
            </a:lvl6pPr>
            <a:lvl7pPr marL="914400" algn="ctr" rtl="0" fontAlgn="base">
              <a:spcBef>
                <a:spcPct val="0"/>
              </a:spcBef>
              <a:spcAft>
                <a:spcPct val="0"/>
              </a:spcAft>
              <a:defRPr sz="4400">
                <a:solidFill>
                  <a:schemeClr val="tx1"/>
                </a:solidFill>
                <a:latin typeface="Univers Com 55" pitchFamily="34" charset="0"/>
              </a:defRPr>
            </a:lvl7pPr>
            <a:lvl8pPr marL="1371600" algn="ctr" rtl="0" fontAlgn="base">
              <a:spcBef>
                <a:spcPct val="0"/>
              </a:spcBef>
              <a:spcAft>
                <a:spcPct val="0"/>
              </a:spcAft>
              <a:defRPr sz="4400">
                <a:solidFill>
                  <a:schemeClr val="tx1"/>
                </a:solidFill>
                <a:latin typeface="Univers Com 55" pitchFamily="34" charset="0"/>
              </a:defRPr>
            </a:lvl8pPr>
            <a:lvl9pPr marL="1828800" algn="ctr" rtl="0" fontAlgn="base">
              <a:spcBef>
                <a:spcPct val="0"/>
              </a:spcBef>
              <a:spcAft>
                <a:spcPct val="0"/>
              </a:spcAft>
              <a:defRPr sz="4400">
                <a:solidFill>
                  <a:schemeClr val="tx1"/>
                </a:solidFill>
                <a:latin typeface="Univers Com 55" pitchFamily="34" charset="0"/>
              </a:defRPr>
            </a:lvl9pPr>
          </a:lstStyle>
          <a:p>
            <a:pPr algn="l">
              <a:defRPr/>
            </a:pPr>
            <a:r>
              <a:rPr lang="fr-CH" altLang="fr-FR" sz="1400" dirty="0">
                <a:solidFill>
                  <a:schemeClr val="bg2">
                    <a:lumMod val="75000"/>
                  </a:schemeClr>
                </a:solidFill>
                <a:ea typeface="+mn-ea"/>
                <a:cs typeface="+mn-cs"/>
              </a:rPr>
              <a:t>In Switzerland, </a:t>
            </a:r>
          </a:p>
          <a:p>
            <a:pPr algn="l">
              <a:defRPr/>
            </a:pPr>
            <a:r>
              <a:rPr lang="fr-CH" altLang="fr-FR" sz="1400" dirty="0" err="1">
                <a:solidFill>
                  <a:schemeClr val="bg2">
                    <a:lumMod val="75000"/>
                  </a:schemeClr>
                </a:solidFill>
                <a:ea typeface="+mn-ea"/>
                <a:cs typeface="+mn-cs"/>
              </a:rPr>
              <a:t>we</a:t>
            </a:r>
            <a:r>
              <a:rPr lang="fr-CH" altLang="fr-FR" sz="1400" dirty="0">
                <a:solidFill>
                  <a:schemeClr val="bg2">
                    <a:lumMod val="75000"/>
                  </a:schemeClr>
                </a:solidFill>
                <a:ea typeface="+mn-ea"/>
                <a:cs typeface="+mn-cs"/>
              </a:rPr>
              <a:t> have been talking about networks </a:t>
            </a:r>
            <a:br>
              <a:rPr lang="fr-CH" altLang="fr-FR" sz="1400" dirty="0">
                <a:solidFill>
                  <a:schemeClr val="bg2">
                    <a:lumMod val="75000"/>
                  </a:schemeClr>
                </a:solidFill>
                <a:ea typeface="+mn-ea"/>
                <a:cs typeface="+mn-cs"/>
              </a:rPr>
            </a:br>
            <a:r>
              <a:rPr lang="fr-CH" altLang="fr-FR" sz="1400" dirty="0">
                <a:solidFill>
                  <a:schemeClr val="bg2">
                    <a:lumMod val="75000"/>
                  </a:schemeClr>
                </a:solidFill>
                <a:ea typeface="+mn-ea"/>
                <a:cs typeface="+mn-cs"/>
              </a:rPr>
              <a:t>for more than 15 years</a:t>
            </a:r>
            <a:endParaRPr lang="fr-CH" altLang="fr-FR" sz="1800" dirty="0">
              <a:solidFill>
                <a:schemeClr val="bg2">
                  <a:lumMod val="75000"/>
                </a:schemeClr>
              </a:solidFill>
              <a:ea typeface="+mn-ea"/>
              <a:cs typeface="+mn-cs"/>
            </a:endParaRPr>
          </a:p>
        </p:txBody>
      </p:sp>
      <p:pic>
        <p:nvPicPr>
          <p:cNvPr id="2" name="Picture 2" descr="Résultat de recherche d'images pour &quot;delta réseau genève&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211709"/>
            <a:ext cx="3032516" cy="24759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Résultat de recherche d'images pour &quot;delta réseau genèv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dirty="0"/>
          </a:p>
        </p:txBody>
      </p:sp>
      <p:pic>
        <p:nvPicPr>
          <p:cNvPr id="2054" name="Picture 6" descr="Résultat de recherche d'images pour &quot;delta réseau genève&quo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927202"/>
            <a:ext cx="1836497" cy="56901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316497" y="1465537"/>
            <a:ext cx="1008112" cy="461665"/>
          </a:xfrm>
          <a:prstGeom prst="rect">
            <a:avLst/>
          </a:prstGeom>
          <a:noFill/>
        </p:spPr>
        <p:txBody>
          <a:bodyPr wrap="square" rtlCol="0">
            <a:spAutoFit/>
          </a:bodyPr>
          <a:lstStyle/>
          <a:p>
            <a:r>
              <a:rPr lang="fr-CH" dirty="0">
                <a:solidFill>
                  <a:srgbClr val="FF0000"/>
                </a:solidFill>
              </a:rPr>
              <a:t>1992</a:t>
            </a:r>
          </a:p>
        </p:txBody>
      </p:sp>
      <p:sp>
        <p:nvSpPr>
          <p:cNvPr id="13" name="Zone de texte 2"/>
          <p:cNvSpPr txBox="1">
            <a:spLocks noChangeArrowheads="1"/>
          </p:cNvSpPr>
          <p:nvPr/>
        </p:nvSpPr>
        <p:spPr bwMode="auto">
          <a:xfrm>
            <a:off x="2339752" y="1707654"/>
            <a:ext cx="3384376" cy="34358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238125" algn="just">
              <a:lnSpc>
                <a:spcPts val="1350"/>
              </a:lnSpc>
              <a:spcBef>
                <a:spcPts val="375"/>
              </a:spcBef>
              <a:spcAft>
                <a:spcPts val="375"/>
              </a:spcAft>
            </a:pPr>
            <a:r>
              <a:rPr lang="en-US" sz="1050" b="1" dirty="0">
                <a:solidFill>
                  <a:srgbClr val="403F3D"/>
                </a:solidFill>
                <a:effectLst/>
                <a:latin typeface="Trebuchet MS"/>
                <a:ea typeface="Times New Roman"/>
                <a:cs typeface="Times New Roman"/>
              </a:rPr>
              <a:t>Auteur(s) / Author(s)</a:t>
            </a:r>
            <a:endParaRPr lang="fr-CH" sz="1100" dirty="0">
              <a:effectLst/>
              <a:latin typeface="Calibri"/>
              <a:ea typeface="PMingLiU"/>
              <a:cs typeface="Times New Roman"/>
            </a:endParaRPr>
          </a:p>
          <a:p>
            <a:pPr marL="238125" algn="just">
              <a:lnSpc>
                <a:spcPct val="115000"/>
              </a:lnSpc>
              <a:spcAft>
                <a:spcPts val="0"/>
              </a:spcAft>
            </a:pPr>
            <a:r>
              <a:rPr lang="en-US" sz="900" b="1" u="none" strike="noStrike" dirty="0">
                <a:solidFill>
                  <a:srgbClr val="7F1A42"/>
                </a:solidFill>
                <a:effectLst/>
                <a:latin typeface="Trebuchet MS"/>
                <a:ea typeface="Times New Roman"/>
                <a:cs typeface="Times New Roman"/>
                <a:hlinkClick r:id="rId6"/>
              </a:rPr>
              <a:t>ROSSI Ilario</a:t>
            </a:r>
            <a:r>
              <a:rPr lang="en-US" sz="900" baseline="30000" dirty="0">
                <a:solidFill>
                  <a:srgbClr val="403F3D"/>
                </a:solidFill>
                <a:effectLst/>
                <a:latin typeface="Trebuchet MS"/>
                <a:ea typeface="Times New Roman"/>
                <a:cs typeface="Times New Roman"/>
              </a:rPr>
              <a:t> (1)</a:t>
            </a:r>
            <a:r>
              <a:rPr lang="en-US" sz="900" dirty="0">
                <a:solidFill>
                  <a:srgbClr val="403F3D"/>
                </a:solidFill>
                <a:effectLst/>
                <a:latin typeface="Trebuchet MS"/>
                <a:ea typeface="Times New Roman"/>
                <a:cs typeface="Times New Roman"/>
              </a:rPr>
              <a:t> ; </a:t>
            </a:r>
            <a:endParaRPr lang="fr-CH" sz="1100" dirty="0">
              <a:effectLst/>
              <a:latin typeface="Calibri"/>
              <a:ea typeface="PMingLiU"/>
              <a:cs typeface="Times New Roman"/>
            </a:endParaRPr>
          </a:p>
          <a:p>
            <a:pPr marL="238125">
              <a:spcBef>
                <a:spcPts val="375"/>
              </a:spcBef>
              <a:spcAft>
                <a:spcPts val="375"/>
              </a:spcAft>
            </a:pPr>
            <a:r>
              <a:rPr lang="fr-CH" sz="900" b="1" dirty="0" err="1"/>
              <a:t>Experiencing Medical </a:t>
            </a:r>
            <a:r>
              <a:rPr lang="fr-CH" sz="900" b="1" dirty="0"/>
              <a:t>Power and the State : Healthcare networks, </a:t>
            </a:r>
            <a:r>
              <a:rPr lang="fr-CH" sz="900" b="1" dirty="0" err="1"/>
              <a:t>health </a:t>
            </a:r>
            <a:r>
              <a:rPr lang="fr-CH" sz="900" b="1" dirty="0"/>
              <a:t>networks: </a:t>
            </a:r>
            <a:r>
              <a:rPr lang="fr-CH" sz="900" b="1" dirty="0" err="1"/>
              <a:t>Promethean</a:t>
            </a:r>
            <a:r>
              <a:rPr lang="fr-CH" sz="900" b="1" dirty="0"/>
              <a:t> culture or the liberty of impotence?</a:t>
            </a:r>
          </a:p>
          <a:p>
            <a:pPr marL="238125" algn="just">
              <a:lnSpc>
                <a:spcPts val="1350"/>
              </a:lnSpc>
              <a:spcBef>
                <a:spcPts val="375"/>
              </a:spcBef>
              <a:spcAft>
                <a:spcPts val="375"/>
              </a:spcAft>
            </a:pPr>
            <a:r>
              <a:rPr lang="fr-CH" sz="900" baseline="30000" dirty="0">
                <a:solidFill>
                  <a:srgbClr val="403F3D"/>
                </a:solidFill>
                <a:effectLst/>
                <a:latin typeface="Trebuchet MS"/>
                <a:ea typeface="Times New Roman"/>
                <a:cs typeface="Times New Roman"/>
              </a:rPr>
              <a:t>(1) </a:t>
            </a:r>
            <a:r>
              <a:rPr lang="fr-CH" sz="900" dirty="0">
                <a:solidFill>
                  <a:srgbClr val="403F3D"/>
                </a:solidFill>
                <a:effectLst/>
                <a:latin typeface="Trebuchet MS"/>
                <a:ea typeface="Times New Roman"/>
                <a:cs typeface="Times New Roman"/>
              </a:rPr>
              <a:t>University Department of Medicine and Community Health at the Faculty of Social and Political Sciences of the University of Lausanne, SWITZERLAND</a:t>
            </a:r>
            <a:endParaRPr lang="fr-CH" sz="1100" dirty="0">
              <a:effectLst/>
              <a:latin typeface="Calibri"/>
              <a:ea typeface="PMingLiU"/>
              <a:cs typeface="Times New Roman"/>
            </a:endParaRPr>
          </a:p>
          <a:p>
            <a:pPr marL="238125" algn="just">
              <a:spcBef>
                <a:spcPts val="375"/>
              </a:spcBef>
              <a:spcAft>
                <a:spcPts val="375"/>
              </a:spcAft>
            </a:pPr>
            <a:r>
              <a:rPr lang="en-US" sz="800" b="1" dirty="0">
                <a:solidFill>
                  <a:srgbClr val="403F3D"/>
                </a:solidFill>
                <a:effectLst/>
                <a:latin typeface="Trebuchet MS"/>
                <a:ea typeface="Times New Roman"/>
                <a:cs typeface="Times New Roman"/>
              </a:rPr>
              <a:t>Abstract: </a:t>
            </a:r>
            <a:r>
              <a:rPr lang="en-US" sz="600" dirty="0">
                <a:solidFill>
                  <a:srgbClr val="403F3D"/>
                </a:solidFill>
                <a:effectLst/>
                <a:latin typeface="Trebuchet MS"/>
                <a:ea typeface="Times New Roman"/>
                <a:cs typeface="Times New Roman"/>
              </a:rPr>
              <a:t>Economic </a:t>
            </a:r>
            <a:r>
              <a:rPr lang="en-US" sz="600" dirty="0" err="1">
                <a:solidFill>
                  <a:srgbClr val="403F3D"/>
                </a:solidFill>
                <a:effectLst/>
                <a:latin typeface="Trebuchet MS"/>
                <a:ea typeface="Times New Roman"/>
                <a:cs typeface="Times New Roman"/>
              </a:rPr>
              <a:t>globalisation </a:t>
            </a:r>
            <a:r>
              <a:rPr lang="en-US" sz="600" dirty="0">
                <a:solidFill>
                  <a:srgbClr val="403F3D"/>
                </a:solidFill>
                <a:effectLst/>
                <a:latin typeface="Trebuchet MS"/>
                <a:ea typeface="Times New Roman"/>
                <a:cs typeface="Times New Roman"/>
              </a:rPr>
              <a:t>and the technological revolution induce, in Western countries, important reforms of health systems and call into being new models of health management. Increasingly, the convergence of medical, economic and technical rationalities results in the evaluation of health care in terms only of efficiency. The concern for therapeutic effectiveness becomes inseparable from the question of financial cost. In the face of broad changes in the epidemiological panorama, health care providers worldwide question their traditional roles and interrogate the growing gap between research and practice. In this context, public health organizations in Switzerland rework their relations to care management contractual partners. They react to changes toward rationalization and reorganization in their work by forming networks. Caught between constraint and innovation, these networks work ambivalently to modify knowledge and practice. While associating themselves with notions of technological progress, they also call for an examination of the political goals, ethical issues and cultural values at the heart of the systems they work within. </a:t>
            </a:r>
            <a:r>
              <a:rPr lang="fr-CH" sz="900" b="1" dirty="0">
                <a:solidFill>
                  <a:srgbClr val="403F3D"/>
                </a:solidFill>
                <a:effectLst/>
                <a:latin typeface="Trebuchet MS"/>
                <a:ea typeface="Times New Roman"/>
                <a:cs typeface="Times New Roman"/>
              </a:rPr>
              <a:t>Revue / Journal </a:t>
            </a:r>
            <a:r>
              <a:rPr lang="fr-CH" sz="900" b="1" dirty="0" err="1">
                <a:solidFill>
                  <a:srgbClr val="403F3D"/>
                </a:solidFill>
                <a:effectLst/>
                <a:latin typeface="Trebuchet MS"/>
                <a:ea typeface="Times New Roman"/>
                <a:cs typeface="Times New Roman"/>
              </a:rPr>
              <a:t>Title </a:t>
            </a:r>
            <a:r>
              <a:rPr lang="fr-CH" sz="700" b="1" u="none" strike="noStrike" dirty="0" err="1">
                <a:solidFill>
                  <a:srgbClr val="7F1A42"/>
                </a:solidFill>
                <a:effectLst/>
                <a:latin typeface="Trebuchet MS"/>
                <a:ea typeface="Times New Roman"/>
                <a:cs typeface="Times New Roman"/>
                <a:hlinkClick r:id="rId7"/>
              </a:rPr>
              <a:t>Tsantsa </a:t>
            </a:r>
            <a:r>
              <a:rPr lang="fr-CH" sz="700" b="1" dirty="0">
                <a:solidFill>
                  <a:srgbClr val="403F3D"/>
                </a:solidFill>
                <a:effectLst/>
                <a:latin typeface="Trebuchet MS"/>
                <a:ea typeface="Times New Roman"/>
                <a:cs typeface="Times New Roman"/>
              </a:rPr>
              <a:t>ISSN </a:t>
            </a:r>
            <a:r>
              <a:rPr lang="fr-CH" sz="700" b="1" u="none" strike="noStrike" dirty="0">
                <a:solidFill>
                  <a:srgbClr val="7F1A42"/>
                </a:solidFill>
                <a:effectLst/>
                <a:latin typeface="Trebuchet MS"/>
                <a:ea typeface="Times New Roman"/>
                <a:cs typeface="Times New Roman"/>
                <a:hlinkClick r:id="rId8"/>
              </a:rPr>
              <a:t>1420-7834 </a:t>
            </a:r>
            <a:r>
              <a:rPr lang="fr-CH" sz="900" b="1" dirty="0">
                <a:solidFill>
                  <a:srgbClr val="403F3D"/>
                </a:solidFill>
                <a:effectLst/>
                <a:latin typeface="Trebuchet MS"/>
                <a:ea typeface="Times New Roman"/>
                <a:cs typeface="Times New Roman"/>
              </a:rPr>
              <a:t>Source / Source </a:t>
            </a:r>
            <a:r>
              <a:rPr lang="en-US" sz="700" dirty="0">
                <a:solidFill>
                  <a:srgbClr val="403F3D"/>
                </a:solidFill>
                <a:effectLst/>
                <a:latin typeface="Trebuchet MS"/>
                <a:ea typeface="Times New Roman"/>
                <a:cs typeface="Times New Roman"/>
              </a:rPr>
              <a:t>2002, n</a:t>
            </a:r>
            <a:r>
              <a:rPr lang="en-US" sz="700" baseline="30000" dirty="0">
                <a:solidFill>
                  <a:srgbClr val="403F3D"/>
                </a:solidFill>
                <a:effectLst/>
                <a:latin typeface="Trebuchet MS"/>
                <a:ea typeface="Times New Roman"/>
                <a:cs typeface="Times New Roman"/>
              </a:rPr>
              <a:t>o</a:t>
            </a:r>
            <a:r>
              <a:rPr lang="en-US" sz="700" dirty="0">
                <a:solidFill>
                  <a:srgbClr val="403F3D"/>
                </a:solidFill>
                <a:effectLst/>
                <a:latin typeface="Trebuchet MS"/>
                <a:ea typeface="Times New Roman"/>
                <a:cs typeface="Times New Roman"/>
              </a:rPr>
              <a:t> 7, pp. 12-20 [9 page(s) (article)] (20 ref.)</a:t>
            </a:r>
            <a:endParaRPr lang="fr-CH" sz="1100" dirty="0">
              <a:effectLst/>
              <a:latin typeface="Calibri"/>
              <a:ea typeface="PMingLiU"/>
              <a:cs typeface="Times New Roman"/>
            </a:endParaRPr>
          </a:p>
        </p:txBody>
      </p:sp>
      <p:sp>
        <p:nvSpPr>
          <p:cNvPr id="14" name="ZoneTexte 13"/>
          <p:cNvSpPr txBox="1"/>
          <p:nvPr/>
        </p:nvSpPr>
        <p:spPr>
          <a:xfrm>
            <a:off x="4427984" y="1707654"/>
            <a:ext cx="1008112" cy="461665"/>
          </a:xfrm>
          <a:prstGeom prst="rect">
            <a:avLst/>
          </a:prstGeom>
          <a:noFill/>
        </p:spPr>
        <p:txBody>
          <a:bodyPr wrap="square" rtlCol="0">
            <a:spAutoFit/>
          </a:bodyPr>
          <a:lstStyle/>
          <a:p>
            <a:r>
              <a:rPr lang="fr-CH" dirty="0">
                <a:solidFill>
                  <a:srgbClr val="FF0000"/>
                </a:solidFill>
              </a:rPr>
              <a:t>2002</a:t>
            </a:r>
          </a:p>
        </p:txBody>
      </p:sp>
      <p:sp>
        <p:nvSpPr>
          <p:cNvPr id="15" name="Zone de texte 2"/>
          <p:cNvSpPr txBox="1">
            <a:spLocks noChangeArrowheads="1"/>
          </p:cNvSpPr>
          <p:nvPr/>
        </p:nvSpPr>
        <p:spPr bwMode="auto">
          <a:xfrm>
            <a:off x="4646800" y="2501119"/>
            <a:ext cx="4474210" cy="23028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fr-CH" sz="1500" b="1" dirty="0">
                <a:solidFill>
                  <a:srgbClr val="006C00"/>
                </a:solidFill>
                <a:effectLst/>
                <a:latin typeface="Frutiger-BoldCn"/>
                <a:ea typeface="PMingLiU"/>
                <a:cs typeface="Frutiger-BoldCn"/>
              </a:rPr>
              <a:t>Networks accountable to their populations </a:t>
            </a:r>
            <a:r>
              <a:rPr lang="en-US" sz="1200" b="1" dirty="0" err="1">
                <a:solidFill>
                  <a:srgbClr val="000000"/>
                </a:solidFill>
                <a:effectLst/>
                <a:latin typeface="Frutiger-BoldCn"/>
                <a:ea typeface="PMingLiU"/>
                <a:cs typeface="Frutiger-BoldCn"/>
              </a:rPr>
              <a:t>Modernising </a:t>
            </a:r>
            <a:r>
              <a:rPr lang="en-US" sz="1200" b="1" dirty="0">
                <a:solidFill>
                  <a:srgbClr val="000000"/>
                </a:solidFill>
                <a:effectLst/>
                <a:latin typeface="Frutiger-BoldCn"/>
                <a:ea typeface="PMingLiU"/>
                <a:cs typeface="Frutiger-BoldCn"/>
              </a:rPr>
              <a:t>health </a:t>
            </a:r>
            <a:r>
              <a:rPr lang="en-US" sz="1200" b="1" dirty="0" err="1">
                <a:solidFill>
                  <a:srgbClr val="000000"/>
                </a:solidFill>
                <a:effectLst/>
                <a:latin typeface="Frutiger-BoldCn"/>
                <a:ea typeface="PMingLiU"/>
                <a:cs typeface="Frutiger-BoldCn"/>
              </a:rPr>
              <a:t>management </a:t>
            </a:r>
            <a:r>
              <a:rPr lang="en-US" sz="1200" b="1" dirty="0">
                <a:solidFill>
                  <a:srgbClr val="000000"/>
                </a:solidFill>
                <a:effectLst/>
                <a:latin typeface="Frutiger-BoldCn"/>
                <a:ea typeface="PMingLiU"/>
                <a:cs typeface="Frutiger-BoldCn"/>
              </a:rPr>
              <a:t>and </a:t>
            </a:r>
            <a:r>
              <a:rPr lang="en-US" sz="1200" b="1" dirty="0" err="1">
                <a:solidFill>
                  <a:srgbClr val="000000"/>
                </a:solidFill>
                <a:effectLst/>
                <a:latin typeface="Frutiger-BoldCn"/>
                <a:ea typeface="PMingLiU"/>
                <a:cs typeface="Frutiger-BoldCn"/>
              </a:rPr>
              <a:t>governance</a:t>
            </a:r>
            <a:endParaRPr lang="fr-CH" sz="1100" dirty="0">
              <a:effectLst/>
              <a:latin typeface="Calibri"/>
              <a:ea typeface="PMingLiU"/>
              <a:cs typeface="Times New Roman"/>
            </a:endParaRPr>
          </a:p>
          <a:p>
            <a:pPr>
              <a:lnSpc>
                <a:spcPct val="115000"/>
              </a:lnSpc>
              <a:spcAft>
                <a:spcPts val="0"/>
              </a:spcAft>
            </a:pPr>
            <a:r>
              <a:rPr lang="en-US" sz="1500" b="1" dirty="0">
                <a:solidFill>
                  <a:srgbClr val="006C00"/>
                </a:solidFill>
                <a:effectLst/>
                <a:latin typeface="Frutiger-BoldCn"/>
                <a:ea typeface="PMingLiU"/>
                <a:cs typeface="Frutiger-BoldCn"/>
              </a:rPr>
              <a:t> </a:t>
            </a:r>
            <a:endParaRPr lang="fr-CH" sz="1100" dirty="0">
              <a:effectLst/>
              <a:latin typeface="Calibri"/>
              <a:ea typeface="PMingLiU"/>
              <a:cs typeface="Times New Roman"/>
            </a:endParaRPr>
          </a:p>
          <a:p>
            <a:pPr>
              <a:lnSpc>
                <a:spcPct val="115000"/>
              </a:lnSpc>
              <a:spcAft>
                <a:spcPts val="0"/>
              </a:spcAft>
            </a:pPr>
            <a:r>
              <a:rPr lang="en-US" sz="1200" b="1" dirty="0">
                <a:solidFill>
                  <a:srgbClr val="000000"/>
                </a:solidFill>
                <a:effectLst/>
                <a:latin typeface="+mn-lt"/>
                <a:ea typeface="PMingLiU"/>
                <a:cs typeface="Frutiger-BoldCn"/>
              </a:rPr>
              <a:t>Denis A. Roy, MD, MSc, MPH, FRCPC, </a:t>
            </a:r>
            <a:endParaRPr lang="fr-CH" sz="1100" dirty="0">
              <a:effectLst/>
              <a:latin typeface="+mn-lt"/>
              <a:ea typeface="PMingLiU"/>
              <a:cs typeface="Times New Roman"/>
            </a:endParaRPr>
          </a:p>
          <a:p>
            <a:pPr>
              <a:lnSpc>
                <a:spcPct val="115000"/>
              </a:lnSpc>
              <a:spcAft>
                <a:spcPts val="0"/>
              </a:spcAft>
            </a:pPr>
            <a:r>
              <a:rPr lang="fr-CH" sz="1200" b="1" dirty="0">
                <a:solidFill>
                  <a:srgbClr val="000000"/>
                </a:solidFill>
                <a:effectLst/>
                <a:latin typeface="+mn-lt"/>
                <a:ea typeface="PMingLiU"/>
                <a:cs typeface="Frutiger-BoldCn"/>
              </a:rPr>
              <a:t>Eric </a:t>
            </a:r>
            <a:r>
              <a:rPr lang="fr-CH" sz="1200" b="1" dirty="0" err="1">
                <a:solidFill>
                  <a:srgbClr val="000000"/>
                </a:solidFill>
                <a:effectLst/>
                <a:latin typeface="+mn-lt"/>
                <a:ea typeface="PMingLiU"/>
                <a:cs typeface="Frutiger-BoldCn"/>
              </a:rPr>
              <a:t>Litvak</a:t>
            </a:r>
            <a:r>
              <a:rPr lang="fr-CH" sz="1200" b="1" dirty="0">
                <a:solidFill>
                  <a:srgbClr val="000000"/>
                </a:solidFill>
                <a:effectLst/>
                <a:latin typeface="+mn-lt"/>
                <a:ea typeface="PMingLiU"/>
                <a:cs typeface="Frutiger-BoldCn"/>
              </a:rPr>
              <a:t>, MD, MSc, MM, FRCPC, </a:t>
            </a:r>
            <a:endParaRPr lang="fr-CH" sz="1100" dirty="0">
              <a:effectLst/>
              <a:latin typeface="+mn-lt"/>
              <a:ea typeface="PMingLiU"/>
              <a:cs typeface="Times New Roman"/>
            </a:endParaRPr>
          </a:p>
          <a:p>
            <a:pPr>
              <a:lnSpc>
                <a:spcPct val="115000"/>
              </a:lnSpc>
              <a:spcAft>
                <a:spcPts val="0"/>
              </a:spcAft>
            </a:pPr>
            <a:r>
              <a:rPr lang="fr-CH" sz="1200" b="1" dirty="0">
                <a:solidFill>
                  <a:srgbClr val="000000"/>
                </a:solidFill>
                <a:effectLst/>
                <a:latin typeface="Frutiger-BoldCn"/>
                <a:ea typeface="PMingLiU"/>
                <a:cs typeface="Frutiger-BoldCn"/>
              </a:rPr>
              <a:t>Fred </a:t>
            </a:r>
            <a:r>
              <a:rPr lang="fr-CH" sz="1200" b="1" dirty="0" err="1">
                <a:solidFill>
                  <a:srgbClr val="000000"/>
                </a:solidFill>
                <a:effectLst/>
                <a:latin typeface="Frutiger-BoldCn"/>
                <a:ea typeface="PMingLiU"/>
                <a:cs typeface="Frutiger-BoldCn"/>
              </a:rPr>
              <a:t>Paccaud, </a:t>
            </a:r>
            <a:r>
              <a:rPr lang="fr-CH" sz="1200" b="1" dirty="0">
                <a:solidFill>
                  <a:srgbClr val="000000"/>
                </a:solidFill>
                <a:effectLst/>
                <a:latin typeface="Frutiger-BoldCn"/>
                <a:ea typeface="PMingLiU"/>
                <a:cs typeface="Frutiger-BoldCn"/>
              </a:rPr>
              <a:t>MD, MSc</a:t>
            </a:r>
            <a:r>
              <a:rPr lang="fr-CH" sz="1200" dirty="0">
                <a:solidFill>
                  <a:srgbClr val="000000"/>
                </a:solidFill>
                <a:effectLst/>
                <a:latin typeface="Frutiger-Cn"/>
                <a:ea typeface="PMingLiU"/>
                <a:cs typeface="Frutiger-Cn"/>
              </a:rPr>
              <a:t>, </a:t>
            </a:r>
            <a:r>
              <a:rPr lang="fr-CH" sz="1250" dirty="0">
                <a:solidFill>
                  <a:srgbClr val="000000"/>
                </a:solidFill>
                <a:effectLst/>
                <a:latin typeface="Frutiger-Cn"/>
                <a:ea typeface="PMingLiU"/>
                <a:cs typeface="Frutiger-Cn"/>
              </a:rPr>
              <a:t>is Director of the University Institute of Social and Preventive Medicine in Lausanne and of the Swiss School of Public Health in Zurich. He teaches epidemiology and public health at the Faculty of Medicine in Lausanne. </a:t>
            </a:r>
            <a:endParaRPr lang="fr-CH" sz="1100" dirty="0">
              <a:effectLst/>
              <a:latin typeface="Calibri"/>
              <a:ea typeface="PMingLiU"/>
              <a:cs typeface="Times New Roman"/>
            </a:endParaRPr>
          </a:p>
        </p:txBody>
      </p:sp>
      <p:sp>
        <p:nvSpPr>
          <p:cNvPr id="16" name="ZoneTexte 15"/>
          <p:cNvSpPr txBox="1"/>
          <p:nvPr/>
        </p:nvSpPr>
        <p:spPr>
          <a:xfrm>
            <a:off x="5652120" y="2900116"/>
            <a:ext cx="1008112" cy="461665"/>
          </a:xfrm>
          <a:prstGeom prst="rect">
            <a:avLst/>
          </a:prstGeom>
          <a:noFill/>
        </p:spPr>
        <p:txBody>
          <a:bodyPr wrap="square" rtlCol="0">
            <a:spAutoFit/>
          </a:bodyPr>
          <a:lstStyle/>
          <a:p>
            <a:r>
              <a:rPr lang="fr-CH" dirty="0">
                <a:solidFill>
                  <a:srgbClr val="FF0000"/>
                </a:solidFill>
              </a:rPr>
              <a:t>2010</a:t>
            </a:r>
          </a:p>
        </p:txBody>
      </p:sp>
      <p:pic>
        <p:nvPicPr>
          <p:cNvPr id="17" name="Image 16"/>
          <p:cNvPicPr/>
          <p:nvPr/>
        </p:nvPicPr>
        <p:blipFill>
          <a:blip r:embed="rId9">
            <a:extLst>
              <a:ext uri="{28A0092B-C50C-407E-A947-70E740481C1C}">
                <a14:useLocalDpi xmlns:a14="http://schemas.microsoft.com/office/drawing/2010/main" val="0"/>
              </a:ext>
            </a:extLst>
          </a:blip>
          <a:srcRect/>
          <a:stretch>
            <a:fillRect/>
          </a:stretch>
        </p:blipFill>
        <p:spPr bwMode="auto">
          <a:xfrm>
            <a:off x="8176964" y="2973847"/>
            <a:ext cx="571500" cy="739140"/>
          </a:xfrm>
          <a:prstGeom prst="rect">
            <a:avLst/>
          </a:prstGeom>
          <a:noFill/>
          <a:ln>
            <a:noFill/>
          </a:ln>
        </p:spPr>
      </p:pic>
      <p:sp>
        <p:nvSpPr>
          <p:cNvPr id="9" name="ZoneTexte 8"/>
          <p:cNvSpPr txBox="1"/>
          <p:nvPr/>
        </p:nvSpPr>
        <p:spPr>
          <a:xfrm>
            <a:off x="5940152" y="914221"/>
            <a:ext cx="3096344" cy="1431161"/>
          </a:xfrm>
          <a:prstGeom prst="rect">
            <a:avLst/>
          </a:prstGeom>
          <a:noFill/>
        </p:spPr>
        <p:txBody>
          <a:bodyPr wrap="square" rtlCol="0">
            <a:spAutoFit/>
          </a:bodyPr>
          <a:lstStyle/>
          <a:p>
            <a:r>
              <a:rPr lang="fr-FR" sz="1200" b="1" dirty="0"/>
              <a:t>Towards an integrated care system around the patient  www.vaud.ch</a:t>
            </a:r>
            <a:br>
              <a:rPr lang="fr-FR" sz="1200" dirty="0"/>
            </a:br>
            <a:r>
              <a:rPr lang="fr-FR" sz="900" dirty="0"/>
              <a:t>To encourage people to stay at home for as long as possible, emphasis will also be placed on the integrated operation of the first line of care and on disease prevention. The aim will be to build a system around the patient, with the full involvement of the patient, which will enable the patient's needs to be rapidly assessed and the patient to be directed to the most appropriate resource. </a:t>
            </a:r>
            <a:endParaRPr lang="fr-CH" sz="900" dirty="0">
              <a:solidFill>
                <a:srgbClr val="FF0000"/>
              </a:solidFill>
            </a:endParaRPr>
          </a:p>
        </p:txBody>
      </p:sp>
      <p:sp>
        <p:nvSpPr>
          <p:cNvPr id="20" name="ZoneTexte 19"/>
          <p:cNvSpPr txBox="1"/>
          <p:nvPr/>
        </p:nvSpPr>
        <p:spPr>
          <a:xfrm>
            <a:off x="5004048" y="910708"/>
            <a:ext cx="1008112" cy="461665"/>
          </a:xfrm>
          <a:prstGeom prst="rect">
            <a:avLst/>
          </a:prstGeom>
          <a:noFill/>
        </p:spPr>
        <p:txBody>
          <a:bodyPr wrap="square" rtlCol="0">
            <a:spAutoFit/>
          </a:bodyPr>
          <a:lstStyle/>
          <a:p>
            <a:r>
              <a:rPr lang="fr-CH" dirty="0">
                <a:solidFill>
                  <a:srgbClr val="FF0000"/>
                </a:solidFill>
              </a:rPr>
              <a:t>2017</a:t>
            </a:r>
          </a:p>
        </p:txBody>
      </p:sp>
    </p:spTree>
    <p:extLst>
      <p:ext uri="{BB962C8B-B14F-4D97-AF65-F5344CB8AC3E}">
        <p14:creationId xmlns:p14="http://schemas.microsoft.com/office/powerpoint/2010/main" val="39750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0864D-767D-152A-A96C-7A4DECACE5DD}"/>
              </a:ext>
            </a:extLst>
          </p:cNvPr>
          <p:cNvSpPr>
            <a:spLocks noGrp="1"/>
          </p:cNvSpPr>
          <p:nvPr>
            <p:ph type="ctrTitle"/>
          </p:nvPr>
        </p:nvSpPr>
        <p:spPr>
          <a:xfrm>
            <a:off x="685800" y="1779662"/>
            <a:ext cx="7772400" cy="2414091"/>
          </a:xfrm>
        </p:spPr>
        <p:txBody>
          <a:bodyPr/>
          <a:lstStyle/>
          <a:p>
            <a:r>
              <a:rPr lang="fr-FR" sz="2400" dirty="0">
                <a:solidFill>
                  <a:schemeClr val="tx2"/>
                </a:solidFill>
              </a:rPr>
              <a:t>6 years later! The network is back!</a:t>
            </a:r>
            <a:br>
              <a:rPr lang="fr-FR" sz="2400" dirty="0">
                <a:solidFill>
                  <a:schemeClr val="tx2"/>
                </a:solidFill>
              </a:rPr>
            </a:br>
            <a:br>
              <a:rPr lang="fr-FR" sz="2400" dirty="0">
                <a:solidFill>
                  <a:schemeClr val="tx2"/>
                </a:solidFill>
              </a:rPr>
            </a:br>
            <a:r>
              <a:rPr lang="fr-FR" sz="2400" dirty="0">
                <a:solidFill>
                  <a:schemeClr val="tx2"/>
                </a:solidFill>
                <a:latin typeface="+mn-lt"/>
              </a:rPr>
              <a:t>with a complementary, </a:t>
            </a:r>
            <a:br>
              <a:rPr lang="fr-FR" sz="2400" dirty="0">
                <a:solidFill>
                  <a:schemeClr val="tx2"/>
                </a:solidFill>
                <a:latin typeface="+mn-lt"/>
              </a:rPr>
            </a:br>
            <a:r>
              <a:rPr lang="fr-FR" sz="2400" dirty="0">
                <a:solidFill>
                  <a:schemeClr val="tx2"/>
                </a:solidFill>
                <a:latin typeface="+mn-lt"/>
              </a:rPr>
              <a:t>or even different, approach to our Swiss health care system</a:t>
            </a:r>
          </a:p>
        </p:txBody>
      </p:sp>
    </p:spTree>
    <p:extLst>
      <p:ext uri="{BB962C8B-B14F-4D97-AF65-F5344CB8AC3E}">
        <p14:creationId xmlns:p14="http://schemas.microsoft.com/office/powerpoint/2010/main" val="238396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912B5862-67FE-2A98-680E-A33D5632C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94000"/>
            <a:ext cx="3024473" cy="3384376"/>
          </a:xfrm>
          <a:prstGeom prst="rect">
            <a:avLst/>
          </a:prstGeom>
        </p:spPr>
      </p:pic>
      <p:sp>
        <p:nvSpPr>
          <p:cNvPr id="4" name="Rectangle 2">
            <a:extLst>
              <a:ext uri="{FF2B5EF4-FFF2-40B4-BE49-F238E27FC236}">
                <a16:creationId xmlns:a16="http://schemas.microsoft.com/office/drawing/2014/main" id="{3EBB53C7-AF7C-1C2C-6A19-9BBABB3B3FF1}"/>
              </a:ext>
            </a:extLst>
          </p:cNvPr>
          <p:cNvSpPr>
            <a:spLocks noGrp="1" noChangeArrowheads="1"/>
          </p:cNvSpPr>
          <p:nvPr>
            <p:ph type="ctrTitle"/>
          </p:nvPr>
        </p:nvSpPr>
        <p:spPr>
          <a:xfrm>
            <a:off x="2952328" y="1419622"/>
            <a:ext cx="5940152" cy="1152128"/>
          </a:xfrm>
        </p:spPr>
        <p:txBody>
          <a:bodyPr/>
          <a:lstStyle/>
          <a:p>
            <a:pPr>
              <a:defRPr/>
            </a:pPr>
            <a:br>
              <a:rPr lang="fr-CH" altLang="fr-FR" sz="2800" dirty="0">
                <a:solidFill>
                  <a:schemeClr val="bg2">
                    <a:lumMod val="25000"/>
                  </a:schemeClr>
                </a:solidFill>
              </a:rPr>
            </a:br>
            <a:r>
              <a:rPr lang="fr-CH" altLang="fr-FR" sz="2000" dirty="0">
                <a:solidFill>
                  <a:schemeClr val="bg2">
                    <a:lumMod val="25000"/>
                  </a:schemeClr>
                </a:solidFill>
              </a:rPr>
              <a:t>Pioneer in Switzerland: Dr Philippe Schaller</a:t>
            </a:r>
            <a:br>
              <a:rPr lang="fr-CH" altLang="fr-FR" sz="2000" dirty="0">
                <a:solidFill>
                  <a:schemeClr val="bg2">
                    <a:lumMod val="25000"/>
                  </a:schemeClr>
                </a:solidFill>
              </a:rPr>
            </a:br>
            <a:r>
              <a:rPr lang="fr-CH" altLang="fr-FR" sz="1800" i="1" dirty="0">
                <a:solidFill>
                  <a:schemeClr val="bg2">
                    <a:lumMod val="25000"/>
                  </a:schemeClr>
                </a:solidFill>
                <a:latin typeface="+mn-lt"/>
              </a:rPr>
              <a:t>accompanied by the students of the CAS </a:t>
            </a:r>
            <a:br>
              <a:rPr lang="fr-CH" altLang="fr-FR" sz="1800" i="1" dirty="0">
                <a:solidFill>
                  <a:schemeClr val="bg2">
                    <a:lumMod val="25000"/>
                  </a:schemeClr>
                </a:solidFill>
                <a:latin typeface="+mn-lt"/>
              </a:rPr>
            </a:br>
            <a:r>
              <a:rPr lang="fr-CH" altLang="fr-FR" sz="1800" i="1" dirty="0">
                <a:solidFill>
                  <a:schemeClr val="bg2">
                    <a:lumMod val="25000"/>
                  </a:schemeClr>
                </a:solidFill>
                <a:latin typeface="+mn-lt"/>
              </a:rPr>
              <a:t>in complex pathway UNIGE/EC</a:t>
            </a:r>
            <a:br>
              <a:rPr lang="fr-CH" altLang="fr-FR" sz="1800" dirty="0">
                <a:latin typeface="+mn-lt"/>
              </a:rPr>
            </a:br>
            <a:endParaRPr lang="fr-CH" altLang="fr-FR" sz="2400" dirty="0">
              <a:latin typeface="+mn-lt"/>
            </a:endParaRPr>
          </a:p>
        </p:txBody>
      </p:sp>
      <p:sp>
        <p:nvSpPr>
          <p:cNvPr id="6" name="ZoneTexte 5">
            <a:extLst>
              <a:ext uri="{FF2B5EF4-FFF2-40B4-BE49-F238E27FC236}">
                <a16:creationId xmlns:a16="http://schemas.microsoft.com/office/drawing/2014/main" id="{F98E7A72-7DAE-F4D6-E849-0921FB90BB68}"/>
              </a:ext>
            </a:extLst>
          </p:cNvPr>
          <p:cNvSpPr txBox="1"/>
          <p:nvPr/>
        </p:nvSpPr>
        <p:spPr>
          <a:xfrm>
            <a:off x="3499233" y="2839356"/>
            <a:ext cx="5644767" cy="2039020"/>
          </a:xfrm>
          <a:prstGeom prst="rect">
            <a:avLst/>
          </a:prstGeom>
          <a:noFill/>
        </p:spPr>
        <p:txBody>
          <a:bodyPr wrap="square">
            <a:spAutoFit/>
          </a:bodyPr>
          <a:lstStyle/>
          <a:p>
            <a:r>
              <a:rPr lang="fr-FR" sz="1700" dirty="0">
                <a:solidFill>
                  <a:schemeClr val="tx2"/>
                </a:solidFill>
                <a:latin typeface="+mn-lt"/>
              </a:rPr>
              <a:t>It started in 1992 with the DELTA Network.</a:t>
            </a:r>
          </a:p>
          <a:p>
            <a:endParaRPr lang="fr-FR" sz="800" dirty="0">
              <a:solidFill>
                <a:schemeClr val="tx2"/>
              </a:solidFill>
              <a:latin typeface="+mn-lt"/>
            </a:endParaRPr>
          </a:p>
          <a:p>
            <a:r>
              <a:rPr lang="fr-FR" sz="1700" dirty="0">
                <a:solidFill>
                  <a:schemeClr val="tx2"/>
                </a:solidFill>
                <a:latin typeface="+mn-lt"/>
              </a:rPr>
              <a:t>And is now continuing with pilot projects</a:t>
            </a:r>
          </a:p>
          <a:p>
            <a:br>
              <a:rPr lang="fr-FR" sz="800" dirty="0">
                <a:solidFill>
                  <a:schemeClr val="tx2"/>
                </a:solidFill>
                <a:latin typeface="+mn-lt"/>
              </a:rPr>
            </a:br>
            <a:r>
              <a:rPr lang="fr-FR" sz="1700" dirty="0">
                <a:solidFill>
                  <a:schemeClr val="tx2"/>
                </a:solidFill>
                <a:latin typeface="+mn-lt"/>
              </a:rPr>
              <a:t>EHC - Arsanté/Delta </a:t>
            </a:r>
          </a:p>
          <a:p>
            <a:r>
              <a:rPr lang="fr-FR" sz="1400" i="1" dirty="0">
                <a:solidFill>
                  <a:schemeClr val="tx2"/>
                </a:solidFill>
                <a:latin typeface="+mn-lt"/>
              </a:rPr>
              <a:t>Project submitted to the FOPH in January 2023</a:t>
            </a:r>
            <a:endParaRPr lang="fr-FR" sz="1600" i="1" dirty="0">
              <a:solidFill>
                <a:schemeClr val="tx2"/>
              </a:solidFill>
              <a:latin typeface="+mn-lt"/>
            </a:endParaRPr>
          </a:p>
          <a:p>
            <a:endParaRPr lang="fr-FR" sz="1050" dirty="0">
              <a:solidFill>
                <a:schemeClr val="tx2"/>
              </a:solidFill>
              <a:latin typeface="+mn-lt"/>
            </a:endParaRPr>
          </a:p>
          <a:p>
            <a:pPr marL="342900" indent="-252413">
              <a:buFontTx/>
              <a:buChar char="-"/>
            </a:pPr>
            <a:r>
              <a:rPr lang="fr-FR" sz="1700" dirty="0">
                <a:solidFill>
                  <a:schemeClr val="tx2"/>
                </a:solidFill>
                <a:latin typeface="+mn-lt"/>
              </a:rPr>
              <a:t>Modelling with the cantons of Vaud and Geneva</a:t>
            </a:r>
          </a:p>
          <a:p>
            <a:pPr marL="342900" indent="-252413">
              <a:buFontTx/>
              <a:buChar char="-"/>
            </a:pPr>
            <a:r>
              <a:rPr lang="fr-FR" sz="1700" dirty="0">
                <a:solidFill>
                  <a:schemeClr val="tx2"/>
                </a:solidFill>
                <a:latin typeface="+mn-lt"/>
              </a:rPr>
              <a:t>Contractualisation with health insurers </a:t>
            </a:r>
          </a:p>
        </p:txBody>
      </p:sp>
    </p:spTree>
    <p:extLst>
      <p:ext uri="{BB962C8B-B14F-4D97-AF65-F5344CB8AC3E}">
        <p14:creationId xmlns:p14="http://schemas.microsoft.com/office/powerpoint/2010/main" val="387671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8854A-79BF-7DFA-584C-45A4DE2E291B}"/>
              </a:ext>
            </a:extLst>
          </p:cNvPr>
          <p:cNvSpPr>
            <a:spLocks noGrp="1"/>
          </p:cNvSpPr>
          <p:nvPr>
            <p:ph type="title"/>
          </p:nvPr>
        </p:nvSpPr>
        <p:spPr>
          <a:xfrm>
            <a:off x="395536" y="1421393"/>
            <a:ext cx="8584776" cy="637406"/>
          </a:xfrm>
        </p:spPr>
        <p:txBody>
          <a:bodyPr/>
          <a:lstStyle/>
          <a:p>
            <a:r>
              <a:rPr lang="fr-CH" sz="2800" kern="0" dirty="0">
                <a:solidFill>
                  <a:schemeClr val="tx2"/>
                </a:solidFill>
                <a:ea typeface="Times New Roman" panose="02020603050405020304" pitchFamily="18" charset="0"/>
                <a:cs typeface="Arial" panose="020B0604020202020204" pitchFamily="34" charset="0"/>
              </a:rPr>
              <a:t>Why rethink our health system?</a:t>
            </a:r>
            <a:endParaRPr lang="fr-FR" dirty="0">
              <a:solidFill>
                <a:schemeClr val="tx2"/>
              </a:solidFill>
            </a:endParaRPr>
          </a:p>
        </p:txBody>
      </p:sp>
      <p:sp>
        <p:nvSpPr>
          <p:cNvPr id="3" name="Espace réservé du contenu 2">
            <a:extLst>
              <a:ext uri="{FF2B5EF4-FFF2-40B4-BE49-F238E27FC236}">
                <a16:creationId xmlns:a16="http://schemas.microsoft.com/office/drawing/2014/main" id="{96AB3CA7-E114-3696-6369-23106DDCE1DD}"/>
              </a:ext>
            </a:extLst>
          </p:cNvPr>
          <p:cNvSpPr>
            <a:spLocks noGrp="1"/>
          </p:cNvSpPr>
          <p:nvPr>
            <p:ph idx="1"/>
          </p:nvPr>
        </p:nvSpPr>
        <p:spPr>
          <a:xfrm>
            <a:off x="886916" y="2058799"/>
            <a:ext cx="7602016" cy="2169135"/>
          </a:xfrm>
        </p:spPr>
        <p:txBody>
          <a:bodyPr/>
          <a:lstStyle/>
          <a:p>
            <a:pPr lvl="0">
              <a:lnSpc>
                <a:spcPct val="107000"/>
              </a:lnSpc>
              <a:spcAft>
                <a:spcPts val="800"/>
              </a:spcAft>
              <a:buSzPts val="1000"/>
              <a:buFontTx/>
              <a:buChar char="−"/>
              <a:tabLst>
                <a:tab pos="457200" algn="l"/>
              </a:tabLst>
            </a:pPr>
            <a:r>
              <a:rPr lang="fr-CH" sz="1700" kern="0" dirty="0">
                <a:solidFill>
                  <a:schemeClr val="tx2"/>
                </a:solidFill>
                <a:effectLst/>
                <a:ea typeface="Times New Roman" panose="02020603050405020304" pitchFamily="18" charset="0"/>
                <a:cs typeface="Arial" panose="020B0604020202020204" pitchFamily="34" charset="0"/>
              </a:rPr>
              <a:t>The needs of the population are changing, with new expectations </a:t>
            </a:r>
            <a:br>
              <a:rPr lang="fr-CH" sz="1700" kern="0" dirty="0">
                <a:solidFill>
                  <a:schemeClr val="tx2"/>
                </a:solidFill>
                <a:effectLst/>
                <a:ea typeface="Times New Roman" panose="02020603050405020304" pitchFamily="18" charset="0"/>
                <a:cs typeface="Arial" panose="020B0604020202020204" pitchFamily="34" charset="0"/>
              </a:rPr>
            </a:br>
            <a:r>
              <a:rPr lang="fr-CH" sz="1700" kern="0">
                <a:solidFill>
                  <a:schemeClr val="tx2"/>
                </a:solidFill>
                <a:effectLst/>
                <a:ea typeface="Times New Roman" panose="02020603050405020304" pitchFamily="18" charset="0"/>
                <a:cs typeface="Arial" panose="020B0604020202020204" pitchFamily="34" charset="0"/>
              </a:rPr>
              <a:t>expectations of health </a:t>
            </a:r>
            <a:r>
              <a:rPr lang="fr-CH" sz="1700" kern="0" dirty="0">
                <a:solidFill>
                  <a:schemeClr val="tx2"/>
                </a:solidFill>
                <a:effectLst/>
                <a:ea typeface="Times New Roman" panose="02020603050405020304" pitchFamily="18" charset="0"/>
                <a:cs typeface="Arial" panose="020B0604020202020204" pitchFamily="34" charset="0"/>
              </a:rPr>
              <a:t>care </a:t>
            </a:r>
            <a:endParaRPr lang="fr-CH" sz="1700" kern="100" dirty="0">
              <a:solidFill>
                <a:schemeClr val="tx2"/>
              </a:solidFill>
              <a:effectLst/>
              <a:ea typeface="Calibri" panose="020F0502020204030204" pitchFamily="34" charset="0"/>
              <a:cs typeface="Arial" panose="020B0604020202020204" pitchFamily="34" charset="0"/>
            </a:endParaRPr>
          </a:p>
          <a:p>
            <a:pPr lvl="0">
              <a:lnSpc>
                <a:spcPct val="107000"/>
              </a:lnSpc>
              <a:spcAft>
                <a:spcPts val="800"/>
              </a:spcAft>
              <a:buSzPts val="1000"/>
              <a:buFontTx/>
              <a:buChar char="−"/>
              <a:tabLst>
                <a:tab pos="457200" algn="l"/>
              </a:tabLst>
            </a:pPr>
            <a:r>
              <a:rPr lang="fr-CH" sz="1700" kern="0" dirty="0">
                <a:solidFill>
                  <a:schemeClr val="tx2"/>
                </a:solidFill>
                <a:effectLst/>
                <a:ea typeface="Times New Roman" panose="02020603050405020304" pitchFamily="18" charset="0"/>
                <a:cs typeface="Arial" panose="020B0604020202020204" pitchFamily="34" charset="0"/>
              </a:rPr>
              <a:t>Health costs continue to rise, with funding challenges </a:t>
            </a:r>
            <a:br>
              <a:rPr lang="fr-CH" sz="1700" kern="0" dirty="0">
                <a:solidFill>
                  <a:schemeClr val="tx2"/>
                </a:solidFill>
                <a:effectLst/>
                <a:ea typeface="Times New Roman" panose="02020603050405020304" pitchFamily="18" charset="0"/>
                <a:cs typeface="Arial" panose="020B0604020202020204" pitchFamily="34" charset="0"/>
              </a:rPr>
            </a:br>
            <a:r>
              <a:rPr lang="fr-CH" sz="1700" kern="0" dirty="0">
                <a:solidFill>
                  <a:schemeClr val="tx2"/>
                </a:solidFill>
                <a:effectLst/>
                <a:ea typeface="Times New Roman" panose="02020603050405020304" pitchFamily="18" charset="0"/>
                <a:cs typeface="Arial" panose="020B0604020202020204" pitchFamily="34" charset="0"/>
              </a:rPr>
              <a:t>challenges to be met</a:t>
            </a:r>
            <a:endParaRPr lang="fr-CH" sz="1700" kern="100" dirty="0">
              <a:solidFill>
                <a:schemeClr val="tx2"/>
              </a:solidFill>
              <a:effectLst/>
              <a:ea typeface="Calibri" panose="020F0502020204030204" pitchFamily="34" charset="0"/>
              <a:cs typeface="Arial" panose="020B0604020202020204" pitchFamily="34" charset="0"/>
            </a:endParaRPr>
          </a:p>
          <a:p>
            <a:pPr lvl="0">
              <a:lnSpc>
                <a:spcPct val="107000"/>
              </a:lnSpc>
              <a:spcAft>
                <a:spcPts val="800"/>
              </a:spcAft>
              <a:buSzPts val="1000"/>
              <a:buFontTx/>
              <a:buChar char="−"/>
              <a:tabLst>
                <a:tab pos="457200" algn="l"/>
              </a:tabLst>
            </a:pPr>
            <a:r>
              <a:rPr lang="fr-CH" sz="1700" kern="0" dirty="0">
                <a:solidFill>
                  <a:schemeClr val="tx2"/>
                </a:solidFill>
                <a:effectLst/>
                <a:ea typeface="Times New Roman" panose="02020603050405020304" pitchFamily="18" charset="0"/>
                <a:cs typeface="Arial" panose="020B0604020202020204" pitchFamily="34" charset="0"/>
              </a:rPr>
              <a:t>Technological advances offer new opportunities to improve healthcare </a:t>
            </a:r>
            <a:br>
              <a:rPr lang="fr-CH" sz="1700" kern="0" dirty="0">
                <a:solidFill>
                  <a:schemeClr val="tx2"/>
                </a:solidFill>
                <a:effectLst/>
                <a:ea typeface="Times New Roman" panose="02020603050405020304" pitchFamily="18" charset="0"/>
                <a:cs typeface="Arial" panose="020B0604020202020204" pitchFamily="34" charset="0"/>
              </a:rPr>
            </a:br>
            <a:r>
              <a:rPr lang="fr-CH" sz="1700" kern="0" dirty="0">
                <a:solidFill>
                  <a:schemeClr val="tx2"/>
                </a:solidFill>
                <a:effectLst/>
                <a:ea typeface="Times New Roman" panose="02020603050405020304" pitchFamily="18" charset="0"/>
                <a:cs typeface="Arial" panose="020B0604020202020204" pitchFamily="34" charset="0"/>
              </a:rPr>
              <a:t>to improve health care</a:t>
            </a:r>
            <a:endParaRPr lang="fr-CH" sz="1700" kern="100" dirty="0">
              <a:solidFill>
                <a:schemeClr val="tx2"/>
              </a:solidFill>
              <a:effectLst/>
              <a:ea typeface="Calibri" panose="020F050202020403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0885DB85-223E-2B74-DBDC-D87593B32D2E}"/>
              </a:ext>
            </a:extLst>
          </p:cNvPr>
          <p:cNvSpPr txBox="1"/>
          <p:nvPr/>
        </p:nvSpPr>
        <p:spPr>
          <a:xfrm>
            <a:off x="-72516" y="4151011"/>
            <a:ext cx="9289032" cy="667042"/>
          </a:xfrm>
          <a:prstGeom prst="rect">
            <a:avLst/>
          </a:prstGeom>
          <a:noFill/>
        </p:spPr>
        <p:txBody>
          <a:bodyPr wrap="square">
            <a:spAutoFit/>
          </a:bodyPr>
          <a:lstStyle/>
          <a:p>
            <a:pPr marL="0" lvl="0" indent="0" algn="ctr">
              <a:lnSpc>
                <a:spcPct val="107000"/>
              </a:lnSpc>
              <a:spcAft>
                <a:spcPts val="800"/>
              </a:spcAft>
              <a:buSzPts val="1000"/>
              <a:buNone/>
              <a:tabLst>
                <a:tab pos="457200" algn="l"/>
              </a:tabLst>
            </a:pPr>
            <a:r>
              <a:rPr lang="fr-CH" sz="1800" kern="0" dirty="0">
                <a:solidFill>
                  <a:schemeClr val="tx2"/>
                </a:solidFill>
                <a:latin typeface="+mj-lt"/>
                <a:cs typeface="Arial" panose="020B0604020202020204" pitchFamily="34" charset="0"/>
              </a:rPr>
              <a:t>We need a new vision for a more efficient and sustainable health care system in </a:t>
            </a:r>
            <a:r>
              <a:rPr lang="fr-CH" sz="1800" kern="0" dirty="0" err="1">
                <a:solidFill>
                  <a:schemeClr val="tx2"/>
                </a:solidFill>
                <a:latin typeface="+mj-lt"/>
                <a:cs typeface="Arial" panose="020B0604020202020204" pitchFamily="34" charset="0"/>
              </a:rPr>
              <a:t>Switzerland</a:t>
            </a:r>
            <a:r>
              <a:rPr lang="fr-CH" sz="1800" kern="0" dirty="0">
                <a:solidFill>
                  <a:schemeClr val="tx2"/>
                </a:solidFill>
                <a:latin typeface="+mj-lt"/>
                <a:cs typeface="Arial" panose="020B0604020202020204" pitchFamily="34" charset="0"/>
              </a:rPr>
              <a:t> and sustainable health system in Switzerland</a:t>
            </a:r>
          </a:p>
        </p:txBody>
      </p:sp>
    </p:spTree>
    <p:extLst>
      <p:ext uri="{BB962C8B-B14F-4D97-AF65-F5344CB8AC3E}">
        <p14:creationId xmlns:p14="http://schemas.microsoft.com/office/powerpoint/2010/main" val="123490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652120" y="2081009"/>
            <a:ext cx="3138297" cy="2637003"/>
            <a:chOff x="3859526" y="1526485"/>
            <a:chExt cx="3232754" cy="3631952"/>
          </a:xfrm>
        </p:grpSpPr>
        <p:graphicFrame>
          <p:nvGraphicFramePr>
            <p:cNvPr id="5" name="Diagramme 4"/>
            <p:cNvGraphicFramePr/>
            <p:nvPr/>
          </p:nvGraphicFramePr>
          <p:xfrm>
            <a:off x="3930530" y="1526485"/>
            <a:ext cx="3161750" cy="363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courbée vers la droite 6"/>
            <p:cNvSpPr/>
            <p:nvPr/>
          </p:nvSpPr>
          <p:spPr>
            <a:xfrm rot="20047085">
              <a:off x="3859526" y="2192609"/>
              <a:ext cx="648072" cy="1134076"/>
            </a:xfrm>
            <a:prstGeom prst="curvedRightArrow">
              <a:avLst/>
            </a:prstGeom>
            <a:solidFill>
              <a:schemeClr val="accent1">
                <a:alpha val="38000"/>
              </a:schemeClr>
            </a:solidFill>
            <a:ln w="19050">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 name="Flèche courbée vers la droite 7"/>
            <p:cNvSpPr/>
            <p:nvPr/>
          </p:nvSpPr>
          <p:spPr>
            <a:xfrm rot="20047085">
              <a:off x="4419454" y="3478371"/>
              <a:ext cx="648072" cy="1134076"/>
            </a:xfrm>
            <a:prstGeom prst="curvedRightArrow">
              <a:avLst/>
            </a:prstGeom>
            <a:solidFill>
              <a:schemeClr val="accent1">
                <a:alpha val="38000"/>
              </a:schemeClr>
            </a:solidFill>
            <a:ln w="19050">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grpSp>
      <p:sp>
        <p:nvSpPr>
          <p:cNvPr id="15" name="Rectangle 14"/>
          <p:cNvSpPr/>
          <p:nvPr/>
        </p:nvSpPr>
        <p:spPr>
          <a:xfrm>
            <a:off x="512550" y="2211710"/>
            <a:ext cx="5139570" cy="2585323"/>
          </a:xfrm>
          <a:prstGeom prst="rect">
            <a:avLst/>
          </a:prstGeom>
        </p:spPr>
        <p:txBody>
          <a:bodyPr wrap="square">
            <a:spAutoFit/>
          </a:bodyPr>
          <a:lstStyle/>
          <a:p>
            <a:r>
              <a:rPr lang="fr-FR" sz="1800" dirty="0">
                <a:solidFill>
                  <a:schemeClr val="tx2"/>
                </a:solidFill>
                <a:latin typeface="+mn-lt"/>
                <a:sym typeface="Wingdings" panose="05000000000000000000" pitchFamily="2" charset="2"/>
              </a:rPr>
              <a:t>Because </a:t>
            </a:r>
            <a:r>
              <a:rPr lang="fr-FR" sz="1800" dirty="0">
                <a:solidFill>
                  <a:schemeClr val="tx2"/>
                </a:solidFill>
                <a:latin typeface="+mn-lt"/>
              </a:rPr>
              <a:t>an integrated system of care means empowering the professionals who work </a:t>
            </a:r>
            <a:br>
              <a:rPr lang="fr-FR" sz="1800" dirty="0">
                <a:solidFill>
                  <a:schemeClr val="tx2"/>
                </a:solidFill>
                <a:latin typeface="+mn-lt"/>
              </a:rPr>
            </a:br>
            <a:r>
              <a:rPr lang="fr-FR" sz="1800" dirty="0">
                <a:solidFill>
                  <a:schemeClr val="tx2"/>
                </a:solidFill>
                <a:latin typeface="+mn-lt"/>
              </a:rPr>
              <a:t>with the beneficiaries</a:t>
            </a:r>
          </a:p>
          <a:p>
            <a:endParaRPr lang="fr-FR" sz="1800" dirty="0">
              <a:solidFill>
                <a:schemeClr val="tx2"/>
              </a:solidFill>
              <a:latin typeface="+mn-lt"/>
            </a:endParaRPr>
          </a:p>
          <a:p>
            <a:r>
              <a:rPr lang="fr-FR" sz="1800" dirty="0">
                <a:solidFill>
                  <a:schemeClr val="tx2"/>
                </a:solidFill>
                <a:latin typeface="+mn-lt"/>
                <a:sym typeface="Wingdings" panose="05000000000000000000" pitchFamily="2" charset="2"/>
              </a:rPr>
              <a:t>It </a:t>
            </a:r>
            <a:r>
              <a:rPr lang="fr-FR" sz="1800" dirty="0">
                <a:solidFill>
                  <a:schemeClr val="tx2"/>
                </a:solidFill>
                <a:latin typeface="+mn-lt"/>
              </a:rPr>
              <a:t>means working </a:t>
            </a:r>
            <a:r>
              <a:rPr lang="fr-FR" sz="1800" dirty="0">
                <a:solidFill>
                  <a:srgbClr val="FF0000"/>
                </a:solidFill>
                <a:latin typeface="+mn-lt"/>
              </a:rPr>
              <a:t>in partnership with </a:t>
            </a:r>
            <a:r>
              <a:rPr lang="fr-FR" sz="1800" dirty="0">
                <a:solidFill>
                  <a:schemeClr val="tx2"/>
                </a:solidFill>
                <a:latin typeface="+mn-lt"/>
              </a:rPr>
              <a:t>the patient</a:t>
            </a:r>
          </a:p>
          <a:p>
            <a:pPr algn="ctr"/>
            <a:endParaRPr lang="fr-FR" sz="1800" dirty="0">
              <a:solidFill>
                <a:schemeClr val="tx2"/>
              </a:solidFill>
              <a:latin typeface="+mn-lt"/>
            </a:endParaRPr>
          </a:p>
          <a:p>
            <a:r>
              <a:rPr lang="fr-FR" sz="1800" dirty="0">
                <a:solidFill>
                  <a:schemeClr val="tx2"/>
                </a:solidFill>
                <a:latin typeface="+mn-lt"/>
              </a:rPr>
              <a:t>This is the undeniable challenge:</a:t>
            </a:r>
          </a:p>
          <a:p>
            <a:pPr algn="r"/>
            <a:r>
              <a:rPr lang="fr-FR" sz="1800" i="1" dirty="0">
                <a:solidFill>
                  <a:schemeClr val="tx2"/>
                </a:solidFill>
                <a:latin typeface="+mn-lt"/>
              </a:rPr>
              <a:t>To hear and accompany the patient </a:t>
            </a:r>
            <a:br>
              <a:rPr lang="fr-FR" sz="1800" i="1" dirty="0">
                <a:solidFill>
                  <a:schemeClr val="tx2"/>
                </a:solidFill>
                <a:latin typeface="+mn-lt"/>
              </a:rPr>
            </a:br>
            <a:r>
              <a:rPr lang="fr-FR" sz="1800" i="1" dirty="0">
                <a:solidFill>
                  <a:schemeClr val="tx2"/>
                </a:solidFill>
                <a:latin typeface="+mn-lt"/>
              </a:rPr>
              <a:t>in their individuality!</a:t>
            </a:r>
          </a:p>
        </p:txBody>
      </p:sp>
      <p:sp>
        <p:nvSpPr>
          <p:cNvPr id="2" name="ZoneTexte 1"/>
          <p:cNvSpPr txBox="1"/>
          <p:nvPr/>
        </p:nvSpPr>
        <p:spPr>
          <a:xfrm>
            <a:off x="512550" y="1349471"/>
            <a:ext cx="8284208" cy="646331"/>
          </a:xfrm>
          <a:prstGeom prst="rect">
            <a:avLst/>
          </a:prstGeom>
          <a:noFill/>
        </p:spPr>
        <p:txBody>
          <a:bodyPr wrap="square" rtlCol="0">
            <a:spAutoFit/>
          </a:bodyPr>
          <a:lstStyle/>
          <a:p>
            <a:r>
              <a:rPr lang="fr-CH" altLang="fr-FR" sz="1800" dirty="0">
                <a:solidFill>
                  <a:schemeClr val="tx2"/>
                </a:solidFill>
                <a:latin typeface="+mj-lt"/>
              </a:rPr>
              <a:t>Are we bold enough in Switzerland </a:t>
            </a:r>
            <a:r>
              <a:rPr lang="fr-CH" sz="1800" dirty="0">
                <a:solidFill>
                  <a:schemeClr val="tx2"/>
                </a:solidFill>
                <a:latin typeface="+mj-lt"/>
              </a:rPr>
              <a:t>to give </a:t>
            </a:r>
            <a:r>
              <a:rPr lang="fr-FR" sz="1800" dirty="0">
                <a:solidFill>
                  <a:schemeClr val="tx2"/>
                </a:solidFill>
                <a:latin typeface="+mj-lt"/>
              </a:rPr>
              <a:t>power to the </a:t>
            </a:r>
            <a:r>
              <a:rPr lang="fr-CH" sz="1800" dirty="0">
                <a:solidFill>
                  <a:schemeClr val="tx2"/>
                </a:solidFill>
                <a:latin typeface="+mj-lt"/>
              </a:rPr>
              <a:t>Microsystem?</a:t>
            </a:r>
          </a:p>
        </p:txBody>
      </p:sp>
      <p:sp>
        <p:nvSpPr>
          <p:cNvPr id="19" name="Flèche courbée vers la droite 18"/>
          <p:cNvSpPr/>
          <p:nvPr/>
        </p:nvSpPr>
        <p:spPr>
          <a:xfrm rot="13008951">
            <a:off x="7786418" y="3505907"/>
            <a:ext cx="629136" cy="823403"/>
          </a:xfrm>
          <a:prstGeom prst="curvedRightArrow">
            <a:avLst/>
          </a:prstGeom>
          <a:solidFill>
            <a:schemeClr val="accent1">
              <a:alpha val="38000"/>
            </a:schemeClr>
          </a:solidFill>
          <a:ln w="19050">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1" name="Flèche courbée vers la droite 20"/>
          <p:cNvSpPr/>
          <p:nvPr/>
        </p:nvSpPr>
        <p:spPr>
          <a:xfrm rot="12824693">
            <a:off x="8231660" y="2642470"/>
            <a:ext cx="629136" cy="823403"/>
          </a:xfrm>
          <a:prstGeom prst="curvedRightArrow">
            <a:avLst/>
          </a:prstGeom>
          <a:solidFill>
            <a:schemeClr val="accent1">
              <a:alpha val="38000"/>
            </a:schemeClr>
          </a:solidFill>
          <a:ln w="19050">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dgm="http://schemas.openxmlformats.org/drawingml/2006/diagram"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Résultat de recherche d'images pour &quot;organigramm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5" name="AutoShape 10" descr="Résultat de recherche d'images pour &quot;organigramme&quo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26" name="Picture 2" descr="La santé suisse est à plusieurs vitesses | Republic of Innovation">
            <a:extLst>
              <a:ext uri="{FF2B5EF4-FFF2-40B4-BE49-F238E27FC236}">
                <a16:creationId xmlns:a16="http://schemas.microsoft.com/office/drawing/2014/main" id="{FB521375-B83E-EF14-6627-044B506D2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179" y="1563638"/>
            <a:ext cx="4600333" cy="3579861"/>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a:extLst>
              <a:ext uri="{FF2B5EF4-FFF2-40B4-BE49-F238E27FC236}">
                <a16:creationId xmlns:a16="http://schemas.microsoft.com/office/drawing/2014/main" id="{67046A32-6BC7-754D-59C7-6C8F793A18A7}"/>
              </a:ext>
            </a:extLst>
          </p:cNvPr>
          <p:cNvSpPr>
            <a:spLocks noGrp="1"/>
          </p:cNvSpPr>
          <p:nvPr>
            <p:ph type="title"/>
          </p:nvPr>
        </p:nvSpPr>
        <p:spPr>
          <a:xfrm>
            <a:off x="395536" y="1563638"/>
            <a:ext cx="4413178" cy="3096344"/>
          </a:xfrm>
        </p:spPr>
        <p:txBody>
          <a:bodyPr/>
          <a:lstStyle/>
          <a:p>
            <a:pPr algn="l" defTabSz="265113">
              <a:tabLst>
                <a:tab pos="265113" algn="l"/>
              </a:tabLst>
            </a:pPr>
            <a:r>
              <a:rPr lang="fr-FR" sz="1800" dirty="0">
                <a:solidFill>
                  <a:schemeClr val="tx2"/>
                </a:solidFill>
                <a:ea typeface="+mn-ea"/>
                <a:cs typeface="+mn-cs"/>
              </a:rPr>
              <a:t>The fear is obviously to have</a:t>
            </a:r>
            <a:br>
              <a:rPr lang="fr-FR" sz="1600" dirty="0">
                <a:solidFill>
                  <a:schemeClr val="tx2"/>
                </a:solidFill>
                <a:ea typeface="+mn-ea"/>
                <a:cs typeface="+mn-cs"/>
              </a:rPr>
            </a:br>
            <a:br>
              <a:rPr lang="fr-FR" sz="1600" dirty="0">
                <a:solidFill>
                  <a:schemeClr val="tx2"/>
                </a:solidFill>
                <a:ea typeface="+mn-ea"/>
                <a:cs typeface="+mn-cs"/>
              </a:rPr>
            </a:br>
            <a:r>
              <a:rPr lang="fr-FR" sz="1600" dirty="0">
                <a:solidFill>
                  <a:schemeClr val="tx2"/>
                </a:solidFill>
                <a:latin typeface="+mn-lt"/>
                <a:ea typeface="+mn-ea"/>
                <a:cs typeface="+mn-cs"/>
                <a:sym typeface="Wingdings" panose="05000000000000000000" pitchFamily="2" charset="2"/>
              </a:rPr>
              <a:t> An </a:t>
            </a:r>
            <a:r>
              <a:rPr lang="fr-FR" sz="1600" dirty="0">
                <a:solidFill>
                  <a:schemeClr val="tx2"/>
                </a:solidFill>
                <a:latin typeface="+mn-lt"/>
                <a:ea typeface="+mn-ea"/>
                <a:cs typeface="+mn-cs"/>
              </a:rPr>
              <a:t>exclusive health system, with </a:t>
            </a:r>
            <a:br>
              <a:rPr lang="fr-FR" sz="1600" dirty="0">
                <a:solidFill>
                  <a:schemeClr val="tx2"/>
                </a:solidFill>
                <a:latin typeface="+mn-lt"/>
                <a:ea typeface="+mn-ea"/>
                <a:cs typeface="+mn-cs"/>
              </a:rPr>
            </a:br>
            <a:r>
              <a:rPr lang="fr-FR" sz="1600" dirty="0">
                <a:solidFill>
                  <a:schemeClr val="tx2"/>
                </a:solidFill>
                <a:latin typeface="+mn-lt"/>
                <a:ea typeface="+mn-ea"/>
                <a:cs typeface="+mn-cs"/>
              </a:rPr>
              <a:t>	2-speed medicine</a:t>
            </a:r>
            <a:br>
              <a:rPr lang="fr-FR" sz="1600" dirty="0">
                <a:solidFill>
                  <a:schemeClr val="tx2"/>
                </a:solidFill>
                <a:latin typeface="+mn-lt"/>
                <a:ea typeface="+mn-ea"/>
                <a:cs typeface="+mn-cs"/>
              </a:rPr>
            </a:br>
            <a:br>
              <a:rPr lang="fr-FR" sz="1600" dirty="0">
                <a:solidFill>
                  <a:schemeClr val="tx2"/>
                </a:solidFill>
                <a:latin typeface="+mn-lt"/>
                <a:ea typeface="+mn-ea"/>
                <a:cs typeface="+mn-cs"/>
              </a:rPr>
            </a:br>
            <a:r>
              <a:rPr lang="fr-FR" sz="1600" dirty="0">
                <a:solidFill>
                  <a:schemeClr val="tx2"/>
                </a:solidFill>
                <a:latin typeface="+mn-lt"/>
                <a:ea typeface="+mn-ea"/>
                <a:cs typeface="+mn-cs"/>
                <a:sym typeface="Wingdings" panose="05000000000000000000" pitchFamily="2" charset="2"/>
              </a:rPr>
              <a:t> </a:t>
            </a:r>
            <a:r>
              <a:rPr lang="fr-FR" sz="1600" dirty="0">
                <a:solidFill>
                  <a:schemeClr val="tx2"/>
                </a:solidFill>
                <a:latin typeface="+mn-lt"/>
                <a:ea typeface="+mn-ea"/>
                <a:cs typeface="+mn-cs"/>
              </a:rPr>
              <a:t>Limited access to health care </a:t>
            </a:r>
            <a:br>
              <a:rPr lang="fr-FR" sz="1600" dirty="0">
                <a:solidFill>
                  <a:schemeClr val="tx2"/>
                </a:solidFill>
                <a:latin typeface="+mn-lt"/>
                <a:ea typeface="+mn-ea"/>
                <a:cs typeface="+mn-cs"/>
              </a:rPr>
            </a:br>
            <a:r>
              <a:rPr lang="fr-FR" sz="1600" dirty="0">
                <a:solidFill>
                  <a:schemeClr val="tx2"/>
                </a:solidFill>
                <a:latin typeface="+mn-lt"/>
                <a:ea typeface="+mn-ea"/>
                <a:cs typeface="+mn-cs"/>
              </a:rPr>
              <a:t>	depending on socio-economic status </a:t>
            </a:r>
            <a:br>
              <a:rPr lang="fr-FR" sz="1600" dirty="0">
                <a:solidFill>
                  <a:schemeClr val="tx2"/>
                </a:solidFill>
                <a:latin typeface="+mn-lt"/>
                <a:ea typeface="+mn-ea"/>
                <a:cs typeface="+mn-cs"/>
              </a:rPr>
            </a:br>
            <a:br>
              <a:rPr lang="fr-FR" sz="1600" dirty="0">
                <a:solidFill>
                  <a:schemeClr val="tx2"/>
                </a:solidFill>
                <a:latin typeface="+mn-lt"/>
                <a:ea typeface="+mn-ea"/>
                <a:cs typeface="+mn-cs"/>
              </a:rPr>
            </a:br>
            <a:r>
              <a:rPr lang="fr-FR" sz="1600" dirty="0">
                <a:solidFill>
                  <a:schemeClr val="tx2"/>
                </a:solidFill>
                <a:latin typeface="+mn-lt"/>
                <a:ea typeface="+mn-ea"/>
                <a:cs typeface="+mn-cs"/>
                <a:sym typeface="Wingdings" panose="05000000000000000000" pitchFamily="2" charset="2"/>
              </a:rPr>
              <a:t> </a:t>
            </a:r>
            <a:r>
              <a:rPr lang="fr-FR" sz="1600" dirty="0">
                <a:solidFill>
                  <a:schemeClr val="tx2"/>
                </a:solidFill>
                <a:latin typeface="+mn-lt"/>
                <a:ea typeface="+mn-ea"/>
                <a:cs typeface="+mn-cs"/>
              </a:rPr>
              <a:t>Projects that create disparities </a:t>
            </a:r>
            <a:br>
              <a:rPr lang="fr-FR" sz="1600" dirty="0">
                <a:solidFill>
                  <a:schemeClr val="tx2"/>
                </a:solidFill>
                <a:latin typeface="+mn-lt"/>
                <a:ea typeface="+mn-ea"/>
                <a:cs typeface="+mn-cs"/>
              </a:rPr>
            </a:br>
            <a:r>
              <a:rPr lang="fr-FR" sz="1600" dirty="0">
                <a:solidFill>
                  <a:schemeClr val="tx2"/>
                </a:solidFill>
                <a:latin typeface="+mn-lt"/>
                <a:ea typeface="+mn-ea"/>
                <a:cs typeface="+mn-cs"/>
              </a:rPr>
              <a:t>	in the quality and availability of health care</a:t>
            </a:r>
          </a:p>
        </p:txBody>
      </p:sp>
    </p:spTree>
    <p:extLst>
      <p:ext uri="{BB962C8B-B14F-4D97-AF65-F5344CB8AC3E}">
        <p14:creationId xmlns:p14="http://schemas.microsoft.com/office/powerpoint/2010/main" val="406525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9662"/>
            <a:ext cx="2736304" cy="23009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BF6257A-8E1F-C05D-639B-6E7BBD5F06A6}"/>
              </a:ext>
            </a:extLst>
          </p:cNvPr>
          <p:cNvSpPr txBox="1"/>
          <p:nvPr/>
        </p:nvSpPr>
        <p:spPr>
          <a:xfrm>
            <a:off x="3275856" y="2268433"/>
            <a:ext cx="5796136" cy="1323439"/>
          </a:xfrm>
          <a:prstGeom prst="rect">
            <a:avLst/>
          </a:prstGeom>
          <a:noFill/>
        </p:spPr>
        <p:txBody>
          <a:bodyPr wrap="square" rtlCol="0">
            <a:spAutoFit/>
          </a:bodyPr>
          <a:lstStyle/>
          <a:p>
            <a:r>
              <a:rPr lang="fr-FR" sz="2000" kern="0" dirty="0">
                <a:solidFill>
                  <a:schemeClr val="tx2"/>
                </a:solidFill>
                <a:latin typeface="+mn-lt"/>
              </a:rPr>
              <a:t>Today, in this audience we have </a:t>
            </a:r>
            <a:br>
              <a:rPr lang="fr-FR" sz="2000" kern="0" dirty="0">
                <a:solidFill>
                  <a:schemeClr val="tx2"/>
                </a:solidFill>
                <a:latin typeface="+mn-lt"/>
              </a:rPr>
            </a:br>
            <a:r>
              <a:rPr lang="fr-CH" sz="2000" kern="0" dirty="0">
                <a:solidFill>
                  <a:schemeClr val="tx2"/>
                </a:solidFill>
                <a:latin typeface="+mn-lt"/>
                <a:ea typeface="Times New Roman" panose="02020603050405020304" pitchFamily="18" charset="0"/>
              </a:rPr>
              <a:t>health professionals, researchers, innovators, entrepreneurs, patients and citizens who are demanding change...</a:t>
            </a:r>
            <a:endParaRPr lang="fr-FR" sz="2000" dirty="0">
              <a:solidFill>
                <a:schemeClr val="tx2"/>
              </a:solidFill>
              <a:latin typeface="+mn-lt"/>
            </a:endParaRPr>
          </a:p>
        </p:txBody>
      </p:sp>
    </p:spTree>
    <p:extLst>
      <p:ext uri="{BB962C8B-B14F-4D97-AF65-F5344CB8AC3E}">
        <p14:creationId xmlns:p14="http://schemas.microsoft.com/office/powerpoint/2010/main" val="127972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3F7A8F9E-E146-FA6F-04DA-6D2ACE740869}"/>
              </a:ext>
            </a:extLst>
          </p:cNvPr>
          <p:cNvSpPr>
            <a:spLocks noGrp="1"/>
          </p:cNvSpPr>
          <p:nvPr>
            <p:ph type="title"/>
          </p:nvPr>
        </p:nvSpPr>
        <p:spPr>
          <a:xfrm>
            <a:off x="539552" y="2427734"/>
            <a:ext cx="4320480" cy="634612"/>
          </a:xfrm>
        </p:spPr>
        <p:txBody>
          <a:bodyPr wrap="square" anchor="ctr">
            <a:noAutofit/>
          </a:bodyPr>
          <a:lstStyle/>
          <a:p>
            <a:pPr>
              <a:lnSpc>
                <a:spcPct val="90000"/>
              </a:lnSpc>
            </a:pPr>
            <a:r>
              <a:rPr lang="en-US" sz="2800" dirty="0" err="1">
                <a:solidFill>
                  <a:schemeClr val="tx2"/>
                </a:solidFill>
                <a:latin typeface="+mn-lt"/>
              </a:rPr>
              <a:t>So </a:t>
            </a:r>
            <a:r>
              <a:rPr lang="en-US" sz="2800" dirty="0">
                <a:solidFill>
                  <a:schemeClr val="tx2"/>
                </a:solidFill>
                <a:latin typeface="+mn-lt"/>
              </a:rPr>
              <a:t>let's hear it from </a:t>
            </a:r>
            <a:r>
              <a:rPr lang="en-US" sz="2800" dirty="0" err="1">
                <a:solidFill>
                  <a:schemeClr val="tx2"/>
                </a:solidFill>
                <a:latin typeface="+mn-lt"/>
              </a:rPr>
              <a:t>them</a:t>
            </a:r>
            <a:r>
              <a:rPr lang="en-US" sz="2800" dirty="0">
                <a:solidFill>
                  <a:schemeClr val="tx2"/>
                </a:solidFill>
                <a:latin typeface="+mn-lt"/>
              </a:rPr>
              <a:t>!</a:t>
            </a:r>
          </a:p>
        </p:txBody>
      </p:sp>
      <p:pic>
        <p:nvPicPr>
          <p:cNvPr id="1026" name="Picture 2" descr="385 mots qui vont bien avec orateur">
            <a:extLst>
              <a:ext uri="{FF2B5EF4-FFF2-40B4-BE49-F238E27FC236}">
                <a16:creationId xmlns:a16="http://schemas.microsoft.com/office/drawing/2014/main" id="{F92AF3A6-A082-FB04-BE52-582E8467AD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0072" y="1563638"/>
            <a:ext cx="3045786" cy="3045786"/>
          </a:xfrm>
          <a:prstGeom prst="rect">
            <a:avLst/>
          </a:prstGeom>
          <a:solidFill>
            <a:srgbClr val="FFFFFF"/>
          </a:solidFill>
        </p:spPr>
      </p:pic>
    </p:spTree>
    <p:extLst>
      <p:ext uri="{BB962C8B-B14F-4D97-AF65-F5344CB8AC3E}">
        <p14:creationId xmlns:p14="http://schemas.microsoft.com/office/powerpoint/2010/main" val="10099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10" y="1779662"/>
            <a:ext cx="8964487" cy="2304256"/>
          </a:xfrm>
        </p:spPr>
        <p:txBody>
          <a:bodyPr/>
          <a:lstStyle/>
          <a:p>
            <a:pPr>
              <a:spcAft>
                <a:spcPts val="1500"/>
              </a:spcAft>
            </a:pPr>
            <a:r>
              <a:rPr lang="fr-CH" sz="2000" dirty="0">
                <a:solidFill>
                  <a:schemeClr val="tx2"/>
                </a:solidFill>
                <a:effectLst/>
                <a:ea typeface="Times New Roman" panose="02020603050405020304" pitchFamily="18" charset="0"/>
              </a:rPr>
              <a:t>THANK YOU to our speakers, </a:t>
            </a:r>
            <a:br>
              <a:rPr lang="fr-CH" sz="2000" dirty="0">
                <a:solidFill>
                  <a:schemeClr val="tx2"/>
                </a:solidFill>
                <a:effectLst/>
                <a:ea typeface="Times New Roman" panose="02020603050405020304" pitchFamily="18" charset="0"/>
              </a:rPr>
            </a:br>
            <a:r>
              <a:rPr lang="fr-CH" sz="2000" dirty="0">
                <a:solidFill>
                  <a:schemeClr val="tx2"/>
                </a:solidFill>
                <a:effectLst/>
                <a:ea typeface="Times New Roman" panose="02020603050405020304" pitchFamily="18" charset="0"/>
              </a:rPr>
              <a:t>for their participation, </a:t>
            </a:r>
            <a:br>
              <a:rPr lang="fr-CH" sz="2000" dirty="0">
                <a:solidFill>
                  <a:schemeClr val="tx2"/>
                </a:solidFill>
                <a:effectLst/>
                <a:ea typeface="Times New Roman" panose="02020603050405020304" pitchFamily="18" charset="0"/>
              </a:rPr>
            </a:br>
            <a:r>
              <a:rPr lang="fr-CH" sz="2000" dirty="0">
                <a:solidFill>
                  <a:schemeClr val="tx2"/>
                </a:solidFill>
                <a:effectLst/>
                <a:ea typeface="Times New Roman" panose="02020603050405020304" pitchFamily="18" charset="0"/>
              </a:rPr>
              <a:t>their knowledge, their expertise, their availability and </a:t>
            </a:r>
            <a:r>
              <a:rPr lang="fr-CH" sz="2000" dirty="0" err="1">
                <a:solidFill>
                  <a:schemeClr val="tx2"/>
                </a:solidFill>
                <a:effectLst/>
                <a:ea typeface="Times New Roman" panose="02020603050405020304" pitchFamily="18" charset="0"/>
              </a:rPr>
              <a:t>their</a:t>
            </a:r>
            <a:r>
              <a:rPr lang="fr-CH" sz="2000" dirty="0">
                <a:solidFill>
                  <a:schemeClr val="tx2"/>
                </a:solidFill>
                <a:effectLst/>
                <a:ea typeface="Times New Roman" panose="02020603050405020304" pitchFamily="18" charset="0"/>
              </a:rPr>
              <a:t> </a:t>
            </a:r>
            <a:r>
              <a:rPr lang="fr-CH" sz="2000" dirty="0" err="1">
                <a:solidFill>
                  <a:schemeClr val="tx2"/>
                </a:solidFill>
                <a:effectLst/>
                <a:ea typeface="Times New Roman" panose="02020603050405020304" pitchFamily="18" charset="0"/>
              </a:rPr>
              <a:t>commitment</a:t>
            </a:r>
            <a:br>
              <a:rPr lang="fr-CH" sz="2000" dirty="0">
                <a:solidFill>
                  <a:schemeClr val="tx2"/>
                </a:solidFill>
                <a:effectLst/>
                <a:ea typeface="Times New Roman" panose="02020603050405020304" pitchFamily="18" charset="0"/>
              </a:rPr>
            </a:br>
            <a:r>
              <a:rPr lang="fr-CH" sz="2000" dirty="0">
                <a:solidFill>
                  <a:schemeClr val="tx2"/>
                </a:solidFill>
                <a:effectLst/>
                <a:ea typeface="Times New Roman" panose="02020603050405020304" pitchFamily="18" charset="0"/>
              </a:rPr>
              <a:t> </a:t>
            </a:r>
            <a:br>
              <a:rPr lang="fr-CH" sz="2000" dirty="0">
                <a:solidFill>
                  <a:schemeClr val="tx2"/>
                </a:solidFill>
                <a:effectLst/>
                <a:ea typeface="Times New Roman" panose="02020603050405020304" pitchFamily="18" charset="0"/>
              </a:rPr>
            </a:br>
            <a:r>
              <a:rPr lang="fr-CH" sz="2000" dirty="0">
                <a:solidFill>
                  <a:schemeClr val="tx2"/>
                </a:solidFill>
                <a:ea typeface="Times New Roman" panose="02020603050405020304" pitchFamily="18" charset="0"/>
              </a:rPr>
              <a:t>We are certain that </a:t>
            </a:r>
            <a:r>
              <a:rPr lang="fr-CH" sz="2000" dirty="0" err="1">
                <a:solidFill>
                  <a:schemeClr val="tx2"/>
                </a:solidFill>
                <a:ea typeface="Times New Roman" panose="02020603050405020304" pitchFamily="18" charset="0"/>
              </a:rPr>
              <a:t>they</a:t>
            </a:r>
            <a:r>
              <a:rPr lang="fr-CH" sz="2000" dirty="0">
                <a:solidFill>
                  <a:schemeClr val="tx2"/>
                </a:solidFill>
                <a:ea typeface="Times New Roman" panose="02020603050405020304" pitchFamily="18" charset="0"/>
              </a:rPr>
              <a:t> </a:t>
            </a:r>
            <a:r>
              <a:rPr lang="fr-CH" sz="2000" dirty="0" err="1">
                <a:solidFill>
                  <a:schemeClr val="tx2"/>
                </a:solidFill>
                <a:ea typeface="Times New Roman" panose="02020603050405020304" pitchFamily="18" charset="0"/>
              </a:rPr>
              <a:t>will</a:t>
            </a:r>
            <a:r>
              <a:rPr lang="fr-CH" sz="2000" dirty="0">
                <a:solidFill>
                  <a:schemeClr val="tx2"/>
                </a:solidFill>
                <a:ea typeface="Times New Roman" panose="02020603050405020304" pitchFamily="18" charset="0"/>
              </a:rPr>
              <a:t> </a:t>
            </a:r>
            <a:r>
              <a:rPr lang="fr-CH" sz="2000" dirty="0" err="1">
                <a:solidFill>
                  <a:schemeClr val="tx2"/>
                </a:solidFill>
                <a:ea typeface="Times New Roman" panose="02020603050405020304" pitchFamily="18" charset="0"/>
              </a:rPr>
              <a:t>allow</a:t>
            </a:r>
            <a:r>
              <a:rPr lang="fr-CH" sz="2000" dirty="0">
                <a:solidFill>
                  <a:schemeClr val="tx2"/>
                </a:solidFill>
                <a:ea typeface="Times New Roman" panose="02020603050405020304" pitchFamily="18" charset="0"/>
              </a:rPr>
              <a:t> </a:t>
            </a:r>
            <a:r>
              <a:rPr lang="fr-CH" sz="2000" dirty="0" err="1">
                <a:solidFill>
                  <a:schemeClr val="tx2"/>
                </a:solidFill>
                <a:effectLst/>
                <a:ea typeface="Times New Roman" panose="02020603050405020304" pitchFamily="18" charset="0"/>
              </a:rPr>
              <a:t>enriching</a:t>
            </a:r>
            <a:r>
              <a:rPr lang="fr-CH" sz="2000" dirty="0">
                <a:solidFill>
                  <a:schemeClr val="tx2"/>
                </a:solidFill>
                <a:effectLst/>
                <a:ea typeface="Times New Roman" panose="02020603050405020304" pitchFamily="18" charset="0"/>
              </a:rPr>
              <a:t> exchanges</a:t>
            </a:r>
            <a:br>
              <a:rPr lang="fr-CH" sz="2000" dirty="0">
                <a:solidFill>
                  <a:schemeClr val="tx2"/>
                </a:solidFill>
                <a:effectLst/>
                <a:ea typeface="Times New Roman" panose="02020603050405020304" pitchFamily="18" charset="0"/>
              </a:rPr>
            </a:br>
            <a:br>
              <a:rPr lang="fr-CH" sz="1050" dirty="0">
                <a:solidFill>
                  <a:schemeClr val="tx2"/>
                </a:solidFill>
                <a:effectLst/>
                <a:ea typeface="Times New Roman" panose="02020603050405020304" pitchFamily="18" charset="0"/>
              </a:rPr>
            </a:br>
            <a:r>
              <a:rPr lang="fr-CH" sz="2000" dirty="0">
                <a:solidFill>
                  <a:schemeClr val="tx2"/>
                </a:solidFill>
                <a:effectLst/>
                <a:ea typeface="Times New Roman" panose="02020603050405020304" pitchFamily="18" charset="0"/>
              </a:rPr>
              <a:t>The conferences are translated into French or English</a:t>
            </a:r>
          </a:p>
        </p:txBody>
      </p:sp>
      <p:sp>
        <p:nvSpPr>
          <p:cNvPr id="3076" name="Rectangle 3"/>
          <p:cNvSpPr>
            <a:spLocks noGrp="1" noChangeArrowheads="1"/>
          </p:cNvSpPr>
          <p:nvPr>
            <p:ph type="subTitle" idx="1"/>
          </p:nvPr>
        </p:nvSpPr>
        <p:spPr>
          <a:xfrm>
            <a:off x="251520" y="4227934"/>
            <a:ext cx="8640960" cy="611985"/>
          </a:xfrm>
        </p:spPr>
        <p:txBody>
          <a:bodyPr/>
          <a:lstStyle/>
          <a:p>
            <a:pPr marL="90488" lvl="1">
              <a:defRPr/>
            </a:pPr>
            <a:r>
              <a:rPr lang="fr-CH" sz="1200" i="1" dirty="0">
                <a:solidFill>
                  <a:schemeClr val="bg2">
                    <a:lumMod val="25000"/>
                  </a:schemeClr>
                </a:solidFill>
              </a:rPr>
              <a:t>The presentations will be available next week on</a:t>
            </a:r>
            <a:endParaRPr lang="fr-CH" sz="1200" b="1" i="1" strike="sngStrike" dirty="0">
              <a:solidFill>
                <a:srgbClr val="FF0000"/>
              </a:solidFill>
              <a:effectLst>
                <a:outerShdw blurRad="38100" dist="38100" dir="2700000" algn="tl">
                  <a:srgbClr val="000000">
                    <a:alpha val="43137"/>
                  </a:srgbClr>
                </a:outerShdw>
              </a:effectLst>
            </a:endParaRPr>
          </a:p>
          <a:p>
            <a:pPr marL="90488" lvl="1">
              <a:defRPr/>
            </a:pPr>
            <a:r>
              <a:rPr lang="fr-CH" sz="1200" i="1" dirty="0">
                <a:solidFill>
                  <a:schemeClr val="bg2">
                    <a:lumMod val="25000"/>
                  </a:schemeClr>
                </a:solidFill>
              </a:rPr>
              <a:t>on the website </a:t>
            </a:r>
            <a:r>
              <a:rPr lang="fr-CH" sz="1600" i="1" dirty="0">
                <a:hlinkClick r:id="rId3"/>
              </a:rPr>
              <a:t>www.pratique-sante.ch </a:t>
            </a:r>
            <a:r>
              <a:rPr lang="fr-CH" sz="1600" i="1" dirty="0">
                <a:solidFill>
                  <a:schemeClr val="bg2">
                    <a:lumMod val="25000"/>
                  </a:schemeClr>
                </a:solidFill>
                <a:effectLst>
                  <a:outerShdw blurRad="38100" dist="38100" dir="2700000" algn="tl">
                    <a:srgbClr val="000000">
                      <a:alpha val="43137"/>
                    </a:srgbClr>
                  </a:outerShdw>
                </a:effectLst>
              </a:rPr>
              <a:t>or </a:t>
            </a:r>
            <a:r>
              <a:rPr lang="fr-CH" sz="1600" i="1" dirty="0"/>
              <a:t>www.espace-competences.ch/event   </a:t>
            </a:r>
            <a:endParaRPr lang="fr-CH" sz="1600" i="1" dirty="0">
              <a:solidFill>
                <a:schemeClr val="bg2">
                  <a:lumMod val="25000"/>
                </a:schemeClr>
              </a:solidFill>
            </a:endParaRPr>
          </a:p>
        </p:txBody>
      </p:sp>
      <p:sp>
        <p:nvSpPr>
          <p:cNvPr id="2" name="Rectangle 1">
            <a:extLst>
              <a:ext uri="{FF2B5EF4-FFF2-40B4-BE49-F238E27FC236}">
                <a16:creationId xmlns:a16="http://schemas.microsoft.com/office/drawing/2014/main" id="{91138C10-0B4B-9A53-E3C0-96471D4311EC}"/>
              </a:ext>
            </a:extLst>
          </p:cNvPr>
          <p:cNvSpPr>
            <a:spLocks noChangeArrowheads="1"/>
          </p:cNvSpPr>
          <p:nvPr/>
        </p:nvSpPr>
        <p:spPr bwMode="auto">
          <a:xfrm>
            <a:off x="0" y="-61867"/>
            <a:ext cx="65" cy="58093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100" dirty="0">
              <a:solidFill>
                <a:srgbClr val="202124"/>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91E5FEC-6796-420D-93E3-F74B8B3F3E94}"/>
              </a:ext>
            </a:extLst>
          </p:cNvPr>
          <p:cNvSpPr txBox="1"/>
          <p:nvPr/>
        </p:nvSpPr>
        <p:spPr>
          <a:xfrm>
            <a:off x="323528" y="1563638"/>
            <a:ext cx="8712968" cy="2323713"/>
          </a:xfrm>
          <a:prstGeom prst="rect">
            <a:avLst/>
          </a:prstGeom>
          <a:noFill/>
        </p:spPr>
        <p:txBody>
          <a:bodyPr wrap="square" rtlCol="0">
            <a:spAutoFit/>
          </a:bodyPr>
          <a:lstStyle/>
          <a:p>
            <a:pPr algn="ctr">
              <a:spcAft>
                <a:spcPts val="1500"/>
              </a:spcAft>
            </a:pPr>
            <a:r>
              <a:rPr lang="fr-CH" sz="2000" dirty="0">
                <a:solidFill>
                  <a:srgbClr val="374151"/>
                </a:solidFill>
                <a:effectLst/>
                <a:latin typeface="+mj-lt"/>
                <a:ea typeface="Times New Roman" panose="02020603050405020304" pitchFamily="18" charset="0"/>
              </a:rPr>
              <a:t>A </a:t>
            </a:r>
            <a:r>
              <a:rPr lang="fr-CH" sz="2000" dirty="0" err="1">
                <a:solidFill>
                  <a:srgbClr val="374151"/>
                </a:solidFill>
                <a:effectLst/>
                <a:latin typeface="+mj-lt"/>
                <a:ea typeface="Times New Roman" panose="02020603050405020304" pitchFamily="18" charset="0"/>
              </a:rPr>
              <a:t>special</a:t>
            </a:r>
            <a:r>
              <a:rPr lang="fr-CH" sz="2000" dirty="0">
                <a:solidFill>
                  <a:srgbClr val="374151"/>
                </a:solidFill>
                <a:effectLst/>
                <a:latin typeface="+mj-lt"/>
                <a:ea typeface="Times New Roman" panose="02020603050405020304" pitchFamily="18" charset="0"/>
              </a:rPr>
              <a:t> </a:t>
            </a:r>
            <a:r>
              <a:rPr lang="fr-CH" sz="2000" dirty="0" err="1">
                <a:solidFill>
                  <a:srgbClr val="374151"/>
                </a:solidFill>
                <a:effectLst/>
                <a:latin typeface="+mj-lt"/>
                <a:ea typeface="Times New Roman" panose="02020603050405020304" pitchFamily="18" charset="0"/>
              </a:rPr>
              <a:t>thank</a:t>
            </a:r>
            <a:r>
              <a:rPr lang="fr-CH" sz="2000" dirty="0">
                <a:solidFill>
                  <a:srgbClr val="374151"/>
                </a:solidFill>
                <a:effectLst/>
                <a:latin typeface="+mj-lt"/>
                <a:ea typeface="Times New Roman" panose="02020603050405020304" pitchFamily="18" charset="0"/>
              </a:rPr>
              <a:t> </a:t>
            </a:r>
            <a:r>
              <a:rPr lang="fr-CH" sz="2000" dirty="0" err="1">
                <a:solidFill>
                  <a:srgbClr val="374151"/>
                </a:solidFill>
                <a:effectLst/>
                <a:latin typeface="+mj-lt"/>
                <a:ea typeface="Times New Roman" panose="02020603050405020304" pitchFamily="18" charset="0"/>
              </a:rPr>
              <a:t>you</a:t>
            </a:r>
            <a:r>
              <a:rPr lang="fr-CH" sz="2000" dirty="0">
                <a:solidFill>
                  <a:srgbClr val="374151"/>
                </a:solidFill>
                <a:effectLst/>
                <a:latin typeface="+mj-lt"/>
                <a:ea typeface="Times New Roman" panose="02020603050405020304" pitchFamily="18" charset="0"/>
              </a:rPr>
              <a:t>, also, to Dr Vermeulen, </a:t>
            </a:r>
            <a:br>
              <a:rPr lang="fr-CH" sz="2000" dirty="0">
                <a:solidFill>
                  <a:srgbClr val="374151"/>
                </a:solidFill>
                <a:effectLst/>
                <a:latin typeface="+mj-lt"/>
                <a:ea typeface="Times New Roman" panose="02020603050405020304" pitchFamily="18" charset="0"/>
              </a:rPr>
            </a:br>
            <a:r>
              <a:rPr lang="fr-CH" sz="2000" dirty="0">
                <a:solidFill>
                  <a:srgbClr val="374151"/>
                </a:solidFill>
                <a:effectLst/>
                <a:latin typeface="+mj-lt"/>
                <a:ea typeface="Times New Roman" panose="02020603050405020304" pitchFamily="18" charset="0"/>
              </a:rPr>
              <a:t>President of the Board of Directors of Espace Compétences SA</a:t>
            </a:r>
          </a:p>
          <a:p>
            <a:pPr>
              <a:spcAft>
                <a:spcPts val="1500"/>
              </a:spcAft>
            </a:pPr>
            <a:r>
              <a:rPr lang="fr-CH" sz="2000" dirty="0">
                <a:solidFill>
                  <a:srgbClr val="374151"/>
                </a:solidFill>
                <a:effectLst/>
                <a:latin typeface="+mj-lt"/>
                <a:ea typeface="Times New Roman" panose="02020603050405020304" pitchFamily="18" charset="0"/>
              </a:rPr>
              <a:t>For his availability, his dedication to the training business and </a:t>
            </a:r>
            <a:br>
              <a:rPr lang="fr-CH" sz="2000" dirty="0">
                <a:solidFill>
                  <a:srgbClr val="374151"/>
                </a:solidFill>
                <a:effectLst/>
                <a:latin typeface="+mj-lt"/>
                <a:ea typeface="Times New Roman" panose="02020603050405020304" pitchFamily="18" charset="0"/>
              </a:rPr>
            </a:br>
            <a:r>
              <a:rPr lang="fr-CH" sz="2000" dirty="0">
                <a:solidFill>
                  <a:srgbClr val="374151"/>
                </a:solidFill>
                <a:effectLst/>
                <a:latin typeface="+mj-lt"/>
                <a:ea typeface="Times New Roman" panose="02020603050405020304" pitchFamily="18" charset="0"/>
              </a:rPr>
              <a:t>for agreeing to co-host the round table</a:t>
            </a:r>
          </a:p>
          <a:p>
            <a:pPr>
              <a:spcAft>
                <a:spcPts val="1500"/>
              </a:spcAft>
            </a:pPr>
            <a:r>
              <a:rPr lang="fr-CH" sz="2000" dirty="0">
                <a:solidFill>
                  <a:srgbClr val="374151"/>
                </a:solidFill>
                <a:effectLst/>
                <a:latin typeface="+mj-lt"/>
                <a:ea typeface="Times New Roman" panose="02020603050405020304" pitchFamily="18" charset="0"/>
              </a:rPr>
              <a:t>His medical expertise and leadership skills, together with those of Cédric Bossart, will provide perspectives for </a:t>
            </a:r>
            <a:r>
              <a:rPr lang="fr-CH" sz="2000" dirty="0">
                <a:solidFill>
                  <a:srgbClr val="374151"/>
                </a:solidFill>
                <a:latin typeface="+mj-lt"/>
                <a:ea typeface="Times New Roman" panose="02020603050405020304" pitchFamily="18" charset="0"/>
              </a:rPr>
              <a:t>a </a:t>
            </a:r>
            <a:r>
              <a:rPr lang="fr-CH" sz="2000" dirty="0" err="1">
                <a:solidFill>
                  <a:srgbClr val="374151"/>
                </a:solidFill>
                <a:effectLst/>
                <a:latin typeface="+mj-lt"/>
                <a:ea typeface="Times New Roman" panose="02020603050405020304" pitchFamily="18" charset="0"/>
              </a:rPr>
              <a:t>rich</a:t>
            </a:r>
            <a:r>
              <a:rPr lang="fr-CH" sz="2000" dirty="0">
                <a:solidFill>
                  <a:srgbClr val="374151"/>
                </a:solidFill>
                <a:effectLst/>
                <a:latin typeface="+mj-lt"/>
                <a:ea typeface="Times New Roman" panose="02020603050405020304" pitchFamily="18" charset="0"/>
              </a:rPr>
              <a:t> </a:t>
            </a:r>
            <a:r>
              <a:rPr lang="fr-CH" sz="2000" dirty="0" err="1">
                <a:solidFill>
                  <a:srgbClr val="374151"/>
                </a:solidFill>
                <a:effectLst/>
                <a:latin typeface="+mj-lt"/>
                <a:ea typeface="Times New Roman" panose="02020603050405020304" pitchFamily="18" charset="0"/>
              </a:rPr>
              <a:t>debate</a:t>
            </a:r>
            <a:endParaRPr lang="fr-CH"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50861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F0408E-A1AF-4822-B9C6-D7C0C764A2A2}"/>
              </a:ext>
            </a:extLst>
          </p:cNvPr>
          <p:cNvPicPr>
            <a:picLocks noChangeAspect="1"/>
          </p:cNvPicPr>
          <p:nvPr/>
        </p:nvPicPr>
        <p:blipFill>
          <a:blip r:embed="rId3"/>
          <a:stretch>
            <a:fillRect/>
          </a:stretch>
        </p:blipFill>
        <p:spPr>
          <a:xfrm>
            <a:off x="6156176" y="3728008"/>
            <a:ext cx="2760963" cy="423348"/>
          </a:xfrm>
          <a:prstGeom prst="rect">
            <a:avLst/>
          </a:prstGeom>
        </p:spPr>
      </p:pic>
      <p:sp>
        <p:nvSpPr>
          <p:cNvPr id="11" name="Rectangle 2">
            <a:extLst>
              <a:ext uri="{FF2B5EF4-FFF2-40B4-BE49-F238E27FC236}">
                <a16:creationId xmlns:a16="http://schemas.microsoft.com/office/drawing/2014/main" id="{5883A5F1-E6C5-4DCE-9920-18481B5DE367}"/>
              </a:ext>
            </a:extLst>
          </p:cNvPr>
          <p:cNvSpPr>
            <a:spLocks noGrp="1" noChangeArrowheads="1"/>
          </p:cNvSpPr>
          <p:nvPr>
            <p:ph type="ctrTitle"/>
          </p:nvPr>
        </p:nvSpPr>
        <p:spPr>
          <a:xfrm>
            <a:off x="618213" y="1491630"/>
            <a:ext cx="7772400" cy="1642957"/>
          </a:xfrm>
        </p:spPr>
        <p:txBody>
          <a:bodyPr/>
          <a:lstStyle/>
          <a:p>
            <a:pPr>
              <a:spcAft>
                <a:spcPts val="1500"/>
              </a:spcAft>
            </a:pPr>
            <a:r>
              <a:rPr lang="fr-CH" sz="1800" dirty="0">
                <a:solidFill>
                  <a:srgbClr val="374151"/>
                </a:solidFill>
                <a:effectLst/>
                <a:ea typeface="Times New Roman" panose="02020603050405020304" pitchFamily="18" charset="0"/>
              </a:rPr>
              <a:t>Thank you to our sponsors for their support! </a:t>
            </a:r>
            <a:br>
              <a:rPr lang="fr-CH" sz="1800" dirty="0">
                <a:solidFill>
                  <a:srgbClr val="374151"/>
                </a:solidFill>
                <a:effectLst/>
                <a:ea typeface="Times New Roman" panose="02020603050405020304" pitchFamily="18" charset="0"/>
              </a:rPr>
            </a:br>
            <a:br>
              <a:rPr lang="fr-CH" sz="1800" dirty="0">
                <a:solidFill>
                  <a:srgbClr val="374151"/>
                </a:solidFill>
                <a:effectLst/>
                <a:ea typeface="Times New Roman" panose="02020603050405020304" pitchFamily="18" charset="0"/>
              </a:rPr>
            </a:br>
            <a:r>
              <a:rPr lang="fr-CH" sz="1800" dirty="0">
                <a:solidFill>
                  <a:srgbClr val="374151"/>
                </a:solidFill>
                <a:effectLst/>
                <a:ea typeface="Times New Roman" panose="02020603050405020304" pitchFamily="18" charset="0"/>
              </a:rPr>
              <a:t>They help to make this seminar possible. </a:t>
            </a:r>
            <a:br>
              <a:rPr lang="fr-CH" sz="1800" dirty="0">
                <a:solidFill>
                  <a:srgbClr val="374151"/>
                </a:solidFill>
                <a:effectLst/>
                <a:ea typeface="Times New Roman" panose="02020603050405020304" pitchFamily="18" charset="0"/>
              </a:rPr>
            </a:br>
            <a:br>
              <a:rPr lang="fr-CH" sz="700" dirty="0">
                <a:solidFill>
                  <a:srgbClr val="374151"/>
                </a:solidFill>
                <a:effectLst/>
                <a:ea typeface="Times New Roman" panose="02020603050405020304" pitchFamily="18" charset="0"/>
              </a:rPr>
            </a:br>
            <a:r>
              <a:rPr lang="fr-CH" sz="1800" dirty="0">
                <a:solidFill>
                  <a:srgbClr val="374151"/>
                </a:solidFill>
                <a:effectLst/>
                <a:ea typeface="Times New Roman" panose="02020603050405020304" pitchFamily="18" charset="0"/>
              </a:rPr>
              <a:t>Their commitment and support make this annual event at the </a:t>
            </a:r>
            <a:br>
              <a:rPr lang="fr-CH" sz="1800" dirty="0">
                <a:solidFill>
                  <a:srgbClr val="374151"/>
                </a:solidFill>
                <a:effectLst/>
                <a:ea typeface="Times New Roman" panose="02020603050405020304" pitchFamily="18" charset="0"/>
              </a:rPr>
            </a:br>
            <a:r>
              <a:rPr lang="fr-CH" sz="1800" dirty="0">
                <a:solidFill>
                  <a:srgbClr val="374151"/>
                </a:solidFill>
                <a:effectLst/>
                <a:ea typeface="Times New Roman" panose="02020603050405020304" pitchFamily="18" charset="0"/>
              </a:rPr>
              <a:t>of this annual event at the Olympic Museum.</a:t>
            </a:r>
            <a:endParaRPr lang="fr-CH" sz="1800" dirty="0">
              <a:effectLst/>
              <a:ea typeface="Times New Roman" panose="02020603050405020304" pitchFamily="18" charset="0"/>
            </a:endParaRPr>
          </a:p>
        </p:txBody>
      </p:sp>
      <p:pic>
        <p:nvPicPr>
          <p:cNvPr id="2" name="Picture 2">
            <a:extLst>
              <a:ext uri="{FF2B5EF4-FFF2-40B4-BE49-F238E27FC236}">
                <a16:creationId xmlns:a16="http://schemas.microsoft.com/office/drawing/2014/main" id="{4700BFAC-B1C8-8ECD-B3CC-58D3D1001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3283225"/>
            <a:ext cx="2760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Une image contenant texte, clipart&#10;&#10;Description générée automatiquement">
            <a:extLst>
              <a:ext uri="{FF2B5EF4-FFF2-40B4-BE49-F238E27FC236}">
                <a16:creationId xmlns:a16="http://schemas.microsoft.com/office/drawing/2014/main" id="{F7BA435E-323C-12EC-A3FC-1A4310776D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13" y="3019461"/>
            <a:ext cx="2165767" cy="1330564"/>
          </a:xfrm>
          <a:prstGeom prst="rect">
            <a:avLst/>
          </a:prstGeom>
        </p:spPr>
      </p:pic>
    </p:spTree>
    <p:extLst>
      <p:ext uri="{BB962C8B-B14F-4D97-AF65-F5344CB8AC3E}">
        <p14:creationId xmlns:p14="http://schemas.microsoft.com/office/powerpoint/2010/main" val="322579031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9" descr="Une image contenant logo&#10;&#10;Description générée automatiquement">
            <a:extLst>
              <a:ext uri="{FF2B5EF4-FFF2-40B4-BE49-F238E27FC236}">
                <a16:creationId xmlns:a16="http://schemas.microsoft.com/office/drawing/2014/main" id="{EE8CC6D6-4F80-C6E1-B6AF-ADABEB0059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9079" b="2"/>
          <a:stretch/>
        </p:blipFill>
        <p:spPr bwMode="auto">
          <a:xfrm>
            <a:off x="0" y="1203598"/>
            <a:ext cx="2411760" cy="42886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5883A5F1-E6C5-4DCE-9920-18481B5DE367}"/>
              </a:ext>
            </a:extLst>
          </p:cNvPr>
          <p:cNvSpPr>
            <a:spLocks noGrp="1" noChangeArrowheads="1"/>
          </p:cNvSpPr>
          <p:nvPr>
            <p:ph type="title"/>
          </p:nvPr>
        </p:nvSpPr>
        <p:spPr>
          <a:xfrm>
            <a:off x="2123728" y="1673483"/>
            <a:ext cx="6624736" cy="1152128"/>
          </a:xfrm>
        </p:spPr>
        <p:txBody>
          <a:bodyPr vert="horz" wrap="square" lIns="91440" tIns="45720" rIns="91440" bIns="45720" numCol="1" anchor="ctr" anchorCtr="0" compatLnSpc="1">
            <a:prstTxWarp prst="textNoShape">
              <a:avLst/>
            </a:prstTxWarp>
            <a:normAutofit/>
          </a:bodyPr>
          <a:lstStyle/>
          <a:p>
            <a:pPr algn="l">
              <a:lnSpc>
                <a:spcPct val="90000"/>
              </a:lnSpc>
              <a:defRPr/>
            </a:pPr>
            <a:r>
              <a:rPr lang="fr-CH" altLang="fr-FR" sz="1800" dirty="0">
                <a:latin typeface="+mn-lt"/>
              </a:rPr>
              <a:t>The SPS supports the </a:t>
            </a:r>
            <a:r>
              <a:rPr lang="fr-CH" sz="1800" dirty="0">
                <a:solidFill>
                  <a:srgbClr val="FF0000"/>
                </a:solidFill>
                <a:latin typeface="+mn-lt"/>
              </a:rPr>
              <a:t>PATOUCH </a:t>
            </a:r>
            <a:r>
              <a:rPr lang="fr-CH" altLang="fr-FR" sz="1800" dirty="0">
                <a:latin typeface="+mn-lt"/>
              </a:rPr>
              <a:t>Association</a:t>
            </a:r>
            <a:r>
              <a:rPr lang="fr-CH" sz="1800" dirty="0">
                <a:latin typeface="+mn-lt"/>
              </a:rPr>
              <a:t>, to whom we express our gratitude for their commitment to our young people.</a:t>
            </a:r>
            <a:endParaRPr lang="fr-CH" altLang="fr-FR" sz="1800" dirty="0">
              <a:latin typeface="+mn-lt"/>
            </a:endParaRPr>
          </a:p>
        </p:txBody>
      </p:sp>
      <p:sp>
        <p:nvSpPr>
          <p:cNvPr id="6" name="Espace réservé du contenu 8">
            <a:extLst>
              <a:ext uri="{FF2B5EF4-FFF2-40B4-BE49-F238E27FC236}">
                <a16:creationId xmlns:a16="http://schemas.microsoft.com/office/drawing/2014/main" id="{004F8C0D-4120-9C10-373D-F30E01D39A79}"/>
              </a:ext>
            </a:extLst>
          </p:cNvPr>
          <p:cNvSpPr txBox="1">
            <a:spLocks/>
          </p:cNvSpPr>
          <p:nvPr/>
        </p:nvSpPr>
        <p:spPr bwMode="auto">
          <a:xfrm>
            <a:off x="2123728" y="2843944"/>
            <a:ext cx="6275041" cy="219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defRPr/>
            </a:pPr>
            <a:r>
              <a:rPr lang="fr-CH" sz="1600" dirty="0" err="1">
                <a:solidFill>
                  <a:schemeClr val="tx1"/>
                </a:solidFill>
                <a:ea typeface="+mj-ea"/>
                <a:cs typeface="+mj-cs"/>
              </a:rPr>
              <a:t>Patouch </a:t>
            </a:r>
            <a:r>
              <a:rPr lang="fr-CH" sz="1600" dirty="0">
                <a:solidFill>
                  <a:schemeClr val="tx1"/>
                </a:solidFill>
                <a:ea typeface="+mj-ea"/>
                <a:cs typeface="+mj-cs"/>
              </a:rPr>
              <a:t>is an </a:t>
            </a:r>
            <a:r>
              <a:rPr lang="fr-FR" sz="1600" dirty="0">
                <a:solidFill>
                  <a:schemeClr val="tx1"/>
                </a:solidFill>
                <a:ea typeface="+mj-ea"/>
                <a:cs typeface="+mj-cs"/>
              </a:rPr>
              <a:t>association for the prevention of violence involving children and adolescents.</a:t>
            </a:r>
          </a:p>
          <a:p>
            <a:pPr algn="l">
              <a:lnSpc>
                <a:spcPct val="90000"/>
              </a:lnSpc>
              <a:defRPr/>
            </a:pPr>
            <a:endParaRPr lang="fr-CH" sz="1600" dirty="0">
              <a:solidFill>
                <a:schemeClr val="tx1"/>
              </a:solidFill>
              <a:ea typeface="+mj-ea"/>
              <a:cs typeface="+mj-cs"/>
            </a:endParaRPr>
          </a:p>
          <a:p>
            <a:pPr algn="l">
              <a:lnSpc>
                <a:spcPct val="90000"/>
              </a:lnSpc>
              <a:defRPr/>
            </a:pPr>
            <a:r>
              <a:rPr lang="fr-CH" sz="1600" dirty="0">
                <a:solidFill>
                  <a:schemeClr val="tx1"/>
                </a:solidFill>
                <a:ea typeface="+mj-ea"/>
                <a:cs typeface="+mj-cs"/>
              </a:rPr>
              <a:t>It is a non-profit NGO, recognised as being of public utility.</a:t>
            </a:r>
          </a:p>
          <a:p>
            <a:pPr algn="l">
              <a:lnSpc>
                <a:spcPct val="90000"/>
              </a:lnSpc>
              <a:buFont typeface="Arial" charset="0"/>
              <a:buNone/>
              <a:defRPr/>
            </a:pPr>
            <a:endParaRPr lang="fr-CH" sz="1600" dirty="0">
              <a:solidFill>
                <a:schemeClr val="tx1"/>
              </a:solidFill>
              <a:ea typeface="+mj-ea"/>
              <a:cs typeface="+mj-cs"/>
            </a:endParaRPr>
          </a:p>
          <a:p>
            <a:pPr algn="l">
              <a:lnSpc>
                <a:spcPct val="90000"/>
              </a:lnSpc>
              <a:buFont typeface="Arial" charset="0"/>
              <a:buNone/>
              <a:defRPr/>
            </a:pPr>
            <a:r>
              <a:rPr lang="fr-CH" sz="1700" i="1" dirty="0">
                <a:solidFill>
                  <a:srgbClr val="FF0000"/>
                </a:solidFill>
              </a:rPr>
              <a:t>www.patouch.ch</a:t>
            </a:r>
          </a:p>
          <a:p>
            <a:pPr algn="l">
              <a:lnSpc>
                <a:spcPct val="90000"/>
              </a:lnSpc>
              <a:defRPr/>
            </a:pPr>
            <a:endParaRPr lang="fr-CH" sz="1700" dirty="0">
              <a:solidFill>
                <a:schemeClr val="tx1"/>
              </a:solidFill>
            </a:endParaRPr>
          </a:p>
        </p:txBody>
      </p:sp>
    </p:spTree>
    <p:extLst>
      <p:ext uri="{BB962C8B-B14F-4D97-AF65-F5344CB8AC3E}">
        <p14:creationId xmlns:p14="http://schemas.microsoft.com/office/powerpoint/2010/main" val="251379796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35646"/>
            <a:ext cx="5472608" cy="2117183"/>
          </a:xfrm>
          <a:prstGeom prst="rect">
            <a:avLst/>
          </a:prstGeom>
          <a:noFill/>
        </p:spPr>
        <p:txBody>
          <a:bodyPr wrap="square">
            <a:spAutoFit/>
          </a:bodyPr>
          <a:lstStyle/>
          <a:p>
            <a:pPr>
              <a:lnSpc>
                <a:spcPct val="150000"/>
              </a:lnSpc>
              <a:defRPr/>
            </a:pPr>
            <a:r>
              <a:rPr lang="fr-CH" altLang="fr-FR" sz="1800" b="1" dirty="0">
                <a:solidFill>
                  <a:schemeClr val="bg2">
                    <a:lumMod val="25000"/>
                  </a:schemeClr>
                </a:solidFill>
                <a:latin typeface="+mj-lt"/>
              </a:rPr>
              <a:t>	Some details on the organisation</a:t>
            </a:r>
            <a:endParaRPr lang="fr-CH" sz="1800" dirty="0">
              <a:solidFill>
                <a:schemeClr val="bg2">
                  <a:lumMod val="25000"/>
                </a:schemeClr>
              </a:solidFill>
              <a:latin typeface="+mj-lt"/>
            </a:endParaRPr>
          </a:p>
          <a:p>
            <a:pPr>
              <a:lnSpc>
                <a:spcPct val="150000"/>
              </a:lnSpc>
              <a:defRPr/>
            </a:pPr>
            <a:r>
              <a:rPr lang="fr-CH" sz="1800" dirty="0">
                <a:solidFill>
                  <a:schemeClr val="bg2">
                    <a:lumMod val="25000"/>
                  </a:schemeClr>
                </a:solidFill>
                <a:latin typeface="+mn-lt"/>
              </a:rPr>
              <a:t>	At the restaurant upstairs:</a:t>
            </a:r>
          </a:p>
          <a:p>
            <a:pPr marL="2422525">
              <a:lnSpc>
                <a:spcPct val="150000"/>
              </a:lnSpc>
              <a:defRPr/>
            </a:pPr>
            <a:r>
              <a:rPr lang="fr-CH" sz="1800" dirty="0">
                <a:solidFill>
                  <a:schemeClr val="bg2">
                    <a:lumMod val="25000"/>
                  </a:schemeClr>
                </a:solidFill>
                <a:latin typeface="+mn-lt"/>
              </a:rPr>
              <a:t>break at ~10:15 </a:t>
            </a:r>
            <a:r>
              <a:rPr lang="fr-CH" sz="1800" dirty="0">
                <a:solidFill>
                  <a:srgbClr val="FF0000"/>
                </a:solidFill>
                <a:latin typeface="+mn-lt"/>
              </a:rPr>
              <a:t>-10:45 </a:t>
            </a:r>
          </a:p>
          <a:p>
            <a:pPr marL="2422525">
              <a:lnSpc>
                <a:spcPct val="150000"/>
              </a:lnSpc>
              <a:defRPr/>
            </a:pPr>
            <a:r>
              <a:rPr lang="fr-CH" sz="1800" dirty="0">
                <a:solidFill>
                  <a:schemeClr val="bg2">
                    <a:lumMod val="25000"/>
                  </a:schemeClr>
                </a:solidFill>
                <a:latin typeface="+mn-lt"/>
              </a:rPr>
              <a:t>lunch at ~ </a:t>
            </a:r>
            <a:r>
              <a:rPr lang="fr-CH" sz="1800" dirty="0">
                <a:solidFill>
                  <a:srgbClr val="FF0000"/>
                </a:solidFill>
                <a:latin typeface="+mn-lt"/>
              </a:rPr>
              <a:t>12.30 - 14.10</a:t>
            </a:r>
          </a:p>
          <a:p>
            <a:pPr marL="2422525">
              <a:lnSpc>
                <a:spcPct val="150000"/>
              </a:lnSpc>
              <a:defRPr/>
            </a:pPr>
            <a:r>
              <a:rPr lang="fr-CH" sz="1800" dirty="0">
                <a:solidFill>
                  <a:schemeClr val="bg2">
                    <a:lumMod val="25000"/>
                  </a:schemeClr>
                </a:solidFill>
                <a:latin typeface="+mn-lt"/>
              </a:rPr>
              <a:t>aperitif! ~15h</a:t>
            </a:r>
            <a:r>
              <a:rPr lang="fr-CH" sz="1800" dirty="0">
                <a:solidFill>
                  <a:srgbClr val="FF0000"/>
                </a:solidFill>
                <a:latin typeface="+mn-lt"/>
              </a:rPr>
              <a:t>45</a:t>
            </a:r>
            <a:endParaRPr lang="fr-CH" sz="1800" dirty="0">
              <a:solidFill>
                <a:schemeClr val="bg2">
                  <a:lumMod val="25000"/>
                </a:schemeClr>
              </a:solidFill>
              <a:latin typeface="+mn-lt"/>
            </a:endParaRPr>
          </a:p>
        </p:txBody>
      </p:sp>
      <p:sp>
        <p:nvSpPr>
          <p:cNvPr id="10" name="Rectangle 2"/>
          <p:cNvSpPr txBox="1">
            <a:spLocks noChangeArrowheads="1"/>
          </p:cNvSpPr>
          <p:nvPr/>
        </p:nvSpPr>
        <p:spPr bwMode="auto">
          <a:xfrm>
            <a:off x="0" y="4083918"/>
            <a:ext cx="8928992"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Univers Com 55" pitchFamily="34" charset="0"/>
              </a:defRPr>
            </a:lvl2pPr>
            <a:lvl3pPr algn="ctr" rtl="0" eaLnBrk="0" fontAlgn="base" hangingPunct="0">
              <a:spcBef>
                <a:spcPct val="0"/>
              </a:spcBef>
              <a:spcAft>
                <a:spcPct val="0"/>
              </a:spcAft>
              <a:defRPr sz="4400">
                <a:solidFill>
                  <a:schemeClr val="tx1"/>
                </a:solidFill>
                <a:latin typeface="Univers Com 55" pitchFamily="34" charset="0"/>
              </a:defRPr>
            </a:lvl3pPr>
            <a:lvl4pPr algn="ctr" rtl="0" eaLnBrk="0" fontAlgn="base" hangingPunct="0">
              <a:spcBef>
                <a:spcPct val="0"/>
              </a:spcBef>
              <a:spcAft>
                <a:spcPct val="0"/>
              </a:spcAft>
              <a:defRPr sz="4400">
                <a:solidFill>
                  <a:schemeClr val="tx1"/>
                </a:solidFill>
                <a:latin typeface="Univers Com 55" pitchFamily="34" charset="0"/>
              </a:defRPr>
            </a:lvl4pPr>
            <a:lvl5pPr algn="ctr" rtl="0" eaLnBrk="0" fontAlgn="base" hangingPunct="0">
              <a:spcBef>
                <a:spcPct val="0"/>
              </a:spcBef>
              <a:spcAft>
                <a:spcPct val="0"/>
              </a:spcAft>
              <a:defRPr sz="4400">
                <a:solidFill>
                  <a:schemeClr val="tx1"/>
                </a:solidFill>
                <a:latin typeface="Univers Com 55" pitchFamily="34" charset="0"/>
              </a:defRPr>
            </a:lvl5pPr>
            <a:lvl6pPr marL="457200" algn="ctr" rtl="0" fontAlgn="base">
              <a:spcBef>
                <a:spcPct val="0"/>
              </a:spcBef>
              <a:spcAft>
                <a:spcPct val="0"/>
              </a:spcAft>
              <a:defRPr sz="4400">
                <a:solidFill>
                  <a:schemeClr val="tx1"/>
                </a:solidFill>
                <a:latin typeface="Univers Com 55" pitchFamily="34" charset="0"/>
              </a:defRPr>
            </a:lvl6pPr>
            <a:lvl7pPr marL="914400" algn="ctr" rtl="0" fontAlgn="base">
              <a:spcBef>
                <a:spcPct val="0"/>
              </a:spcBef>
              <a:spcAft>
                <a:spcPct val="0"/>
              </a:spcAft>
              <a:defRPr sz="4400">
                <a:solidFill>
                  <a:schemeClr val="tx1"/>
                </a:solidFill>
                <a:latin typeface="Univers Com 55" pitchFamily="34" charset="0"/>
              </a:defRPr>
            </a:lvl7pPr>
            <a:lvl8pPr marL="1371600" algn="ctr" rtl="0" fontAlgn="base">
              <a:spcBef>
                <a:spcPct val="0"/>
              </a:spcBef>
              <a:spcAft>
                <a:spcPct val="0"/>
              </a:spcAft>
              <a:defRPr sz="4400">
                <a:solidFill>
                  <a:schemeClr val="tx1"/>
                </a:solidFill>
                <a:latin typeface="Univers Com 55" pitchFamily="34" charset="0"/>
              </a:defRPr>
            </a:lvl8pPr>
            <a:lvl9pPr marL="1828800" algn="ctr" rtl="0" fontAlgn="base">
              <a:spcBef>
                <a:spcPct val="0"/>
              </a:spcBef>
              <a:spcAft>
                <a:spcPct val="0"/>
              </a:spcAft>
              <a:defRPr sz="4400">
                <a:solidFill>
                  <a:schemeClr val="tx1"/>
                </a:solidFill>
                <a:latin typeface="Univers Com 55" pitchFamily="34" charset="0"/>
              </a:defRPr>
            </a:lvl9pPr>
          </a:lstStyle>
          <a:p>
            <a:pPr algn="r">
              <a:defRPr/>
            </a:pPr>
            <a:r>
              <a:rPr lang="fr-CH" altLang="fr-FR" sz="1600" b="1" dirty="0">
                <a:solidFill>
                  <a:schemeClr val="bg2">
                    <a:lumMod val="25000"/>
                  </a:schemeClr>
                </a:solidFill>
              </a:rPr>
              <a:t>Géraldine Spinelli </a:t>
            </a:r>
            <a:r>
              <a:rPr lang="fr-CH" altLang="fr-FR" sz="1600" dirty="0">
                <a:solidFill>
                  <a:schemeClr val="bg2">
                    <a:lumMod val="25000"/>
                  </a:schemeClr>
                </a:solidFill>
              </a:rPr>
              <a:t>is at your disposal for any organisational questions</a:t>
            </a:r>
          </a:p>
        </p:txBody>
      </p:sp>
    </p:spTree>
    <p:extLst>
      <p:ext uri="{BB962C8B-B14F-4D97-AF65-F5344CB8AC3E}">
        <p14:creationId xmlns:p14="http://schemas.microsoft.com/office/powerpoint/2010/main" val="166706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923678"/>
            <a:ext cx="7920880" cy="2077492"/>
          </a:xfrm>
          <a:prstGeom prst="rect">
            <a:avLst/>
          </a:prstGeom>
          <a:noFill/>
        </p:spPr>
        <p:txBody>
          <a:bodyPr wrap="square">
            <a:spAutoFit/>
          </a:bodyPr>
          <a:lstStyle/>
          <a:p>
            <a:pPr>
              <a:defRPr/>
            </a:pPr>
            <a:r>
              <a:rPr lang="fr-CH" altLang="fr-FR" sz="1800" b="1" dirty="0">
                <a:solidFill>
                  <a:schemeClr val="bg2">
                    <a:lumMod val="25000"/>
                  </a:schemeClr>
                </a:solidFill>
                <a:latin typeface="+mj-lt"/>
              </a:rPr>
              <a:t>	In your envelope you will find </a:t>
            </a:r>
          </a:p>
          <a:p>
            <a:pPr>
              <a:spcBef>
                <a:spcPts val="600"/>
              </a:spcBef>
              <a:defRPr/>
            </a:pPr>
            <a:endParaRPr lang="fr-CH" altLang="fr-FR" sz="100" dirty="0">
              <a:solidFill>
                <a:schemeClr val="bg2">
                  <a:lumMod val="25000"/>
                </a:schemeClr>
              </a:solidFill>
              <a:latin typeface="+mj-lt"/>
            </a:endParaRPr>
          </a:p>
          <a:p>
            <a:pPr marL="1258888" indent="-285750">
              <a:spcBef>
                <a:spcPts val="600"/>
              </a:spcBef>
              <a:buFont typeface="Univers Com 55" panose="020B0603020202020204" pitchFamily="34" charset="0"/>
              <a:buChar char="−"/>
              <a:defRPr/>
            </a:pPr>
            <a:r>
              <a:rPr lang="fr-CH" sz="1600" dirty="0">
                <a:solidFill>
                  <a:schemeClr val="bg2">
                    <a:lumMod val="25000"/>
                  </a:schemeClr>
                </a:solidFill>
                <a:latin typeface="+mj-lt"/>
              </a:rPr>
              <a:t>The list of participants</a:t>
            </a:r>
          </a:p>
          <a:p>
            <a:pPr marL="1258888" indent="-285750">
              <a:spcBef>
                <a:spcPts val="600"/>
              </a:spcBef>
              <a:buFont typeface="Univers Com 55" panose="020B0603020202020204" pitchFamily="34" charset="0"/>
              <a:buChar char="−"/>
              <a:defRPr/>
            </a:pPr>
            <a:r>
              <a:rPr lang="fr-CH" sz="1600" dirty="0">
                <a:solidFill>
                  <a:schemeClr val="bg2">
                    <a:lumMod val="25000"/>
                  </a:schemeClr>
                </a:solidFill>
                <a:latin typeface="+mj-lt"/>
              </a:rPr>
              <a:t>Your certificate of attendance</a:t>
            </a:r>
          </a:p>
          <a:p>
            <a:pPr marL="1258888" indent="-285750">
              <a:spcBef>
                <a:spcPts val="600"/>
              </a:spcBef>
              <a:buFont typeface="Univers Com 55" panose="020B0603020202020204" pitchFamily="34" charset="0"/>
              <a:buChar char="−"/>
              <a:defRPr/>
            </a:pPr>
            <a:r>
              <a:rPr lang="fr-CH" sz="1600" dirty="0">
                <a:solidFill>
                  <a:schemeClr val="bg2">
                    <a:lumMod val="25000"/>
                  </a:schemeClr>
                </a:solidFill>
                <a:latin typeface="+mj-lt"/>
              </a:rPr>
              <a:t>The day's programme</a:t>
            </a:r>
          </a:p>
          <a:p>
            <a:pPr marL="1258888" indent="-285750">
              <a:spcBef>
                <a:spcPts val="600"/>
              </a:spcBef>
              <a:buFont typeface="Univers Com 55" panose="020B0603020202020204" pitchFamily="34" charset="0"/>
              <a:buChar char="−"/>
              <a:defRPr/>
            </a:pPr>
            <a:r>
              <a:rPr lang="fr-CH" sz="1600" dirty="0">
                <a:solidFill>
                  <a:schemeClr val="bg2">
                    <a:lumMod val="25000"/>
                  </a:schemeClr>
                </a:solidFill>
                <a:latin typeface="+mj-lt"/>
              </a:rPr>
              <a:t>Information on the PATOUCH association</a:t>
            </a:r>
          </a:p>
          <a:p>
            <a:pPr marL="1258888" indent="-285750">
              <a:spcBef>
                <a:spcPts val="600"/>
              </a:spcBef>
              <a:buFont typeface="Univers Com 55" panose="020B0603020202020204" pitchFamily="34" charset="0"/>
              <a:buChar char="−"/>
              <a:defRPr/>
            </a:pPr>
            <a:r>
              <a:rPr lang="fr-CH" sz="1600" dirty="0">
                <a:solidFill>
                  <a:schemeClr val="bg2">
                    <a:lumMod val="25000"/>
                  </a:schemeClr>
                </a:solidFill>
                <a:latin typeface="+mj-lt"/>
              </a:rPr>
              <a:t>Seminar flyer</a:t>
            </a:r>
          </a:p>
        </p:txBody>
      </p:sp>
    </p:spTree>
    <p:extLst>
      <p:ext uri="{BB962C8B-B14F-4D97-AF65-F5344CB8AC3E}">
        <p14:creationId xmlns:p14="http://schemas.microsoft.com/office/powerpoint/2010/main" val="274838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179512" y="2139702"/>
            <a:ext cx="8784976" cy="2088232"/>
          </a:xfrm>
          <a:solidFill>
            <a:schemeClr val="bg1">
              <a:lumMod val="85000"/>
            </a:schemeClr>
          </a:solidFill>
        </p:spPr>
        <p:txBody>
          <a:bodyPr/>
          <a:lstStyle/>
          <a:p>
            <a:pPr marL="0" indent="0" algn="ctr">
              <a:buFont typeface="Arial" charset="0"/>
              <a:buNone/>
              <a:defRPr/>
            </a:pPr>
            <a:endParaRPr lang="fr-CH" altLang="fr-FR" sz="1050" dirty="0">
              <a:latin typeface="+mj-lt"/>
            </a:endParaRPr>
          </a:p>
          <a:p>
            <a:pPr marL="0" indent="0" algn="ctr">
              <a:buNone/>
              <a:defRPr/>
            </a:pPr>
            <a:r>
              <a:rPr lang="fr-CH" sz="2400" dirty="0">
                <a:solidFill>
                  <a:srgbClr val="C00000"/>
                </a:solidFill>
                <a:latin typeface="Century Gothic" panose="020B0502020202020204" pitchFamily="34" charset="0"/>
              </a:rPr>
              <a:t>Book now for </a:t>
            </a:r>
            <a:r>
              <a:rPr lang="fr-CH" sz="2400" dirty="0">
                <a:solidFill>
                  <a:srgbClr val="C00000"/>
                </a:solidFill>
                <a:effectLst>
                  <a:outerShdw blurRad="38100" dist="38100" dir="2700000" algn="tl">
                    <a:srgbClr val="000000">
                      <a:alpha val="43137"/>
                    </a:srgbClr>
                  </a:outerShdw>
                </a:effectLst>
                <a:latin typeface="Century Gothic" panose="020B0502020202020204" pitchFamily="34" charset="0"/>
              </a:rPr>
              <a:t>Thursday 25 April 2024</a:t>
            </a:r>
          </a:p>
          <a:p>
            <a:pPr marL="0" indent="0" algn="ctr">
              <a:buNone/>
              <a:defRPr/>
            </a:pPr>
            <a:r>
              <a:rPr lang="fr-CH" sz="2400" dirty="0">
                <a:solidFill>
                  <a:srgbClr val="C00000"/>
                </a:solidFill>
                <a:latin typeface="Century Gothic" panose="020B0502020202020204" pitchFamily="34" charset="0"/>
              </a:rPr>
              <a:t>here for our next seminar</a:t>
            </a:r>
            <a:r>
              <a:rPr lang="fr-CH" sz="2800" dirty="0">
                <a:solidFill>
                  <a:srgbClr val="C00000"/>
                </a:solidFill>
              </a:rPr>
              <a:t>!</a:t>
            </a:r>
          </a:p>
          <a:p>
            <a:pPr marL="0" indent="0" algn="ctr">
              <a:buFont typeface="Arial" charset="0"/>
              <a:buNone/>
              <a:defRPr/>
            </a:pPr>
            <a:br>
              <a:rPr lang="fr-CH" altLang="fr-FR" sz="2400" dirty="0">
                <a:latin typeface="+mj-lt"/>
              </a:rPr>
            </a:br>
            <a:endParaRPr lang="fr-CH" altLang="fr-FR" sz="2400" dirty="0">
              <a:latin typeface="+mj-lt"/>
            </a:endParaRPr>
          </a:p>
        </p:txBody>
      </p:sp>
    </p:spTree>
    <p:extLst>
      <p:ext uri="{BB962C8B-B14F-4D97-AF65-F5344CB8AC3E}">
        <p14:creationId xmlns:p14="http://schemas.microsoft.com/office/powerpoint/2010/main" val="350812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203D-0982-9D55-E4FD-7233133BFC10}"/>
              </a:ext>
            </a:extLst>
          </p:cNvPr>
          <p:cNvSpPr>
            <a:spLocks noGrp="1"/>
          </p:cNvSpPr>
          <p:nvPr>
            <p:ph type="title"/>
          </p:nvPr>
        </p:nvSpPr>
        <p:spPr>
          <a:xfrm>
            <a:off x="539552" y="1419622"/>
            <a:ext cx="8229600" cy="665559"/>
          </a:xfrm>
        </p:spPr>
        <p:txBody>
          <a:bodyPr/>
          <a:lstStyle/>
          <a:p>
            <a:r>
              <a:rPr lang="fr-FR" sz="2000" dirty="0">
                <a:solidFill>
                  <a:schemeClr val="tx2"/>
                </a:solidFill>
              </a:rPr>
              <a:t>"Integrated care: from </a:t>
            </a:r>
            <a:r>
              <a:rPr lang="fr-FR" sz="2000" i="1" dirty="0">
                <a:solidFill>
                  <a:schemeClr val="tx2"/>
                </a:solidFill>
              </a:rPr>
              <a:t>a population-based approach</a:t>
            </a:r>
          </a:p>
        </p:txBody>
      </p:sp>
      <p:pic>
        <p:nvPicPr>
          <p:cNvPr id="1026" name="Picture 2" descr="Soins intégrés centrés sur la personne au Canada : Politiques, normes ...">
            <a:extLst>
              <a:ext uri="{FF2B5EF4-FFF2-40B4-BE49-F238E27FC236}">
                <a16:creationId xmlns:a16="http://schemas.microsoft.com/office/drawing/2014/main" id="{63657E24-DFC4-2A50-3073-FAA4917524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2085181"/>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64820"/>
      </p:ext>
    </p:extLst>
  </p:cSld>
  <p:clrMapOvr>
    <a:masterClrMapping/>
  </p:clrMapOvr>
</p:sld>
</file>

<file path=ppt/theme/theme1.xml><?xml version="1.0" encoding="utf-8"?>
<a:theme xmlns:a="http://schemas.openxmlformats.org/drawingml/2006/main" name="Thème EC 2010">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C police">
      <a:majorFont>
        <a:latin typeface="Univers Com 55"/>
        <a:ea typeface=""/>
        <a:cs typeface=""/>
      </a:majorFont>
      <a:minorFont>
        <a:latin typeface="Univers Com 45 Light"/>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 EC 2010</Template>
  <TotalTime>453</TotalTime>
  <Words>1263</Words>
  <Application>Microsoft Office PowerPoint</Application>
  <PresentationFormat>Affichage à l'écran (16:9)</PresentationFormat>
  <Paragraphs>102</Paragraphs>
  <Slides>19</Slides>
  <Notes>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19</vt:i4>
      </vt:variant>
    </vt:vector>
  </HeadingPairs>
  <TitlesOfParts>
    <vt:vector size="31" baseType="lpstr">
      <vt:lpstr>Arial</vt:lpstr>
      <vt:lpstr>Calibri</vt:lpstr>
      <vt:lpstr>Century Gothic</vt:lpstr>
      <vt:lpstr>Frutiger-BoldCn</vt:lpstr>
      <vt:lpstr>Frutiger-Cn</vt:lpstr>
      <vt:lpstr>inherit</vt:lpstr>
      <vt:lpstr>Times New Roman</vt:lpstr>
      <vt:lpstr>Trebuchet MS</vt:lpstr>
      <vt:lpstr>Univers Com 45 Light</vt:lpstr>
      <vt:lpstr>Univers Com 55</vt:lpstr>
      <vt:lpstr>Wingdings</vt:lpstr>
      <vt:lpstr>Thème EC 2010</vt:lpstr>
      <vt:lpstr>The committee welcomes you to the SPS</vt:lpstr>
      <vt:lpstr>THANK YOU to our speakers,  for their participation,  their knowledge, their expertise, their availability and their commitment   We are certain that they will allow enriching exchanges  The conferences are translated into French or English</vt:lpstr>
      <vt:lpstr>Présentation PowerPoint</vt:lpstr>
      <vt:lpstr>Thank you to our sponsors for their support!   They help to make this seminar possible.   Their commitment and support make this annual event at the  of this annual event at the Olympic Museum.</vt:lpstr>
      <vt:lpstr>The SPS supports the PATOUCH Association, to whom we express our gratitude for their commitment to our young people.</vt:lpstr>
      <vt:lpstr>Présentation PowerPoint</vt:lpstr>
      <vt:lpstr>Présentation PowerPoint</vt:lpstr>
      <vt:lpstr>Présentation PowerPoint</vt:lpstr>
      <vt:lpstr>"Integrated care: from a population-based approach</vt:lpstr>
      <vt:lpstr>Présentation PowerPoint</vt:lpstr>
      <vt:lpstr>In 2017, our seminar was entitled   From silos to networks for an all-inclusive service   </vt:lpstr>
      <vt:lpstr>Présentation PowerPoint</vt:lpstr>
      <vt:lpstr>6 years later! The network is back!  with a complementary,  or even different, approach to our Swiss health care system</vt:lpstr>
      <vt:lpstr> Pioneer in Switzerland: Dr Philippe Schaller accompanied by the students of the CAS  in complex pathway UNIGE/EC </vt:lpstr>
      <vt:lpstr>Why rethink our health system?</vt:lpstr>
      <vt:lpstr>Présentation PowerPoint</vt:lpstr>
      <vt:lpstr>The fear is obviously to have   An exclusive health system, with   2-speed medicine   Limited access to health care   depending on socio-economic status    Projects that create disparities   in the quality and availability of health care</vt:lpstr>
      <vt:lpstr>Présentation PowerPoint</vt:lpstr>
      <vt:lpstr>So let's hear it from them!</vt:lpstr>
    </vt:vector>
  </TitlesOfParts>
  <Company>Hospices Cantonaux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 2018</dc:title>
  <dc:creator>pch</dc:creator>
  <cp:keywords>, docId:0B41FA6614D622EBBB9314443523BA22</cp:keywords>
  <cp:lastModifiedBy>Pierrette Chenevard</cp:lastModifiedBy>
  <cp:revision>381</cp:revision>
  <cp:lastPrinted>2023-04-26T09:29:39Z</cp:lastPrinted>
  <dcterms:created xsi:type="dcterms:W3CDTF">2004-01-30T08:59:31Z</dcterms:created>
  <dcterms:modified xsi:type="dcterms:W3CDTF">2023-04-26T13:47:30Z</dcterms:modified>
</cp:coreProperties>
</file>