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48" r:id="rId1"/>
  </p:sldMasterIdLst>
  <p:notesMasterIdLst>
    <p:notesMasterId r:id="rId30"/>
  </p:notesMasterIdLst>
  <p:sldIdLst>
    <p:sldId id="256" r:id="rId2"/>
    <p:sldId id="1281" r:id="rId3"/>
    <p:sldId id="1078" r:id="rId4"/>
    <p:sldId id="1283" r:id="rId5"/>
    <p:sldId id="1285" r:id="rId6"/>
    <p:sldId id="1073" r:id="rId7"/>
    <p:sldId id="758" r:id="rId8"/>
    <p:sldId id="1067" r:id="rId9"/>
    <p:sldId id="1286" r:id="rId10"/>
    <p:sldId id="1292" r:id="rId11"/>
    <p:sldId id="1293" r:id="rId12"/>
    <p:sldId id="1294" r:id="rId13"/>
    <p:sldId id="1295" r:id="rId14"/>
    <p:sldId id="1282" r:id="rId15"/>
    <p:sldId id="1297" r:id="rId16"/>
    <p:sldId id="1284" r:id="rId17"/>
    <p:sldId id="1068" r:id="rId18"/>
    <p:sldId id="1299" r:id="rId19"/>
    <p:sldId id="1303" r:id="rId20"/>
    <p:sldId id="1298" r:id="rId21"/>
    <p:sldId id="269" r:id="rId22"/>
    <p:sldId id="1300" r:id="rId23"/>
    <p:sldId id="1301" r:id="rId24"/>
    <p:sldId id="1307" r:id="rId25"/>
    <p:sldId id="1302" r:id="rId26"/>
    <p:sldId id="1304" r:id="rId27"/>
    <p:sldId id="1296" r:id="rId28"/>
    <p:sldId id="1306" r:id="rId29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47E33"/>
    <a:srgbClr val="242747"/>
    <a:srgbClr val="FF7E79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1" autoAdjust="0"/>
    <p:restoredTop sz="95717"/>
  </p:normalViewPr>
  <p:slideViewPr>
    <p:cSldViewPr snapToGrid="0" snapToObjects="1">
      <p:cViewPr varScale="1">
        <p:scale>
          <a:sx n="82" d="100"/>
          <a:sy n="82" d="100"/>
        </p:scale>
        <p:origin x="65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A3E61-97BB-41CF-A480-CF919C68C709}" type="datetimeFigureOut">
              <a:rPr lang="fr-CH" smtClean="0"/>
              <a:t>27.04.2023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de texte du Master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2FCD8-E6F0-4A3E-ADDB-60C1685DEF7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4006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5fae19d3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5fae19d3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Veuillez fournir ci-dessous ou dans un document séparé une </a:t>
            </a:r>
            <a:r>
              <a:rPr lang="en" sz="1000" dirty="0" err="1">
                <a:solidFill>
                  <a:schemeClr val="dk1"/>
                </a:solidFill>
              </a:rPr>
              <a:t>visualisation </a:t>
            </a:r>
            <a:r>
              <a:rPr lang="en" sz="1000">
                <a:solidFill>
                  <a:schemeClr val="dk1"/>
                </a:solidFill>
              </a:rPr>
              <a:t>de la structure du navire amiral qui contient au moins (la liste n'est pas exhaustive) :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L'objectif systémique global du projet phare (quantitatif, si possible)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dates estimées de début et de fin de la campagne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Tous les sous-projets (y compris leur numéro et leur titre, comme au chapitre 5)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interdépendances entre les sous-projets, c'est-à-dire la manière dont ils s'appuieront sur les activités et les résultats des uns et des autres ;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(Max. 1 page DIN A4)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5fae19d3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5fae19d3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Veuillez fournir ci-dessous ou dans un document séparé une </a:t>
            </a:r>
            <a:r>
              <a:rPr lang="en" sz="1000" dirty="0" err="1">
                <a:solidFill>
                  <a:schemeClr val="dk1"/>
                </a:solidFill>
              </a:rPr>
              <a:t>visualisation </a:t>
            </a:r>
            <a:r>
              <a:rPr lang="en" sz="1000">
                <a:solidFill>
                  <a:schemeClr val="dk1"/>
                </a:solidFill>
              </a:rPr>
              <a:t>de la structure du navire amiral qui contient au moins (la liste n'est pas exhaustive) :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L'objectif systémique global du projet phare (quantitatif, si possible)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dates estimées de début et de fin de la campagne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Tous les sous-projets (y compris leur numéro et leur titre, comme au chapitre 5)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interdépendances entre les sous-projets, c'est-à-dire la manière dont ils s'appuieront sur les activités et les résultats des uns et des autres ;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(Max. 1 page DIN A4)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0273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5fae19d3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5fae19d3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Veuillez fournir ci-dessous ou dans un document séparé une </a:t>
            </a:r>
            <a:r>
              <a:rPr lang="en" sz="1000" dirty="0" err="1">
                <a:solidFill>
                  <a:schemeClr val="dk1"/>
                </a:solidFill>
              </a:rPr>
              <a:t>visualisation </a:t>
            </a:r>
            <a:r>
              <a:rPr lang="en" sz="1000">
                <a:solidFill>
                  <a:schemeClr val="dk1"/>
                </a:solidFill>
              </a:rPr>
              <a:t>de la structure du navire amiral qui contient au moins (la liste n'est pas exhaustive) :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L'objectif systémique global du projet phare (quantitatif, si possible)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dates estimées de début et de fin de la campagne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Tous les sous-projets (y compris leur numéro et leur titre, comme au chapitre 5)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interdépendances entre les sous-projets, c'est-à-dire la manière dont ils s'appuieront sur les activités et les résultats des uns et des autres ;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(Max. 1 page DIN A4)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5601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5fae19d3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5fae19d3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Veuillez fournir ci-dessous ou dans un document séparé une </a:t>
            </a:r>
            <a:r>
              <a:rPr lang="en" sz="1000" dirty="0" err="1">
                <a:solidFill>
                  <a:schemeClr val="dk1"/>
                </a:solidFill>
              </a:rPr>
              <a:t>visualisation </a:t>
            </a:r>
            <a:r>
              <a:rPr lang="en" sz="1000" dirty="0">
                <a:solidFill>
                  <a:schemeClr val="dk1"/>
                </a:solidFill>
              </a:rPr>
              <a:t>de la structure du navire amiral qui contient au moins (la liste n'est pas exhaustive) :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L'objectif systémique global du projet phare (quantitatif, si possible)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dates estimées de début et de fin de la campagne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Tous les sous-projets (y compris leur numéro et leur titre, comme au chapitre 5)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interdépendances entre les sous-projets, c'est-à-dire la manière dont ils s'appuieront sur les activités et les résultats des uns et des autres ;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(Max. 1 page DIN A4)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5424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5fae19d3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5fae19d3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Veuillez fournir ci-dessous ou dans un document séparé une </a:t>
            </a:r>
            <a:r>
              <a:rPr lang="en" sz="1000" dirty="0" err="1">
                <a:solidFill>
                  <a:schemeClr val="dk1"/>
                </a:solidFill>
              </a:rPr>
              <a:t>visualisation </a:t>
            </a:r>
            <a:r>
              <a:rPr lang="en" sz="1000">
                <a:solidFill>
                  <a:schemeClr val="dk1"/>
                </a:solidFill>
              </a:rPr>
              <a:t>de la structure du navire amiral qui contient au moins (la liste n'est pas exhaustive) :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L'objectif systémique global du projet phare (quantitatif, si possible)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dates estimées de début et de fin de la campagne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Tous les sous-projets (y compris leur numéro et leur titre, comme au chapitre 5)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interdépendances entre les sous-projets, c'est-à-dire la manière dont ils s'appuieront sur les activités et les résultats des uns et des autres ;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(Max. 1 page DIN A4)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3071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5fae19d3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5fae19d3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Veuillez fournir ci-dessous ou dans un document séparé une </a:t>
            </a:r>
            <a:r>
              <a:rPr lang="en" sz="1000" dirty="0" err="1">
                <a:solidFill>
                  <a:schemeClr val="dk1"/>
                </a:solidFill>
              </a:rPr>
              <a:t>visualisation </a:t>
            </a:r>
            <a:r>
              <a:rPr lang="en" sz="1000">
                <a:solidFill>
                  <a:schemeClr val="dk1"/>
                </a:solidFill>
              </a:rPr>
              <a:t>de la structure du navire amiral qui contient au moins (la liste n'est pas exhaustive) :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L'objectif systémique global du projet phare (quantitatif, si possible)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dates estimées de début et de fin de la campagne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Tous les sous-projets (y compris leur numéro et leur titre, comme au chapitre 5)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interdépendances entre les sous-projets, c'est-à-dire la manière dont ils s'appuieront sur les activités et les résultats des uns et des autres ;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(Max. 1 page DIN A4)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4629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5fae19d3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5fae19d3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Veuillez fournir ci-dessous ou dans un document séparé une </a:t>
            </a:r>
            <a:r>
              <a:rPr lang="en" sz="1000" dirty="0" err="1">
                <a:solidFill>
                  <a:schemeClr val="dk1"/>
                </a:solidFill>
              </a:rPr>
              <a:t>visualisation </a:t>
            </a:r>
            <a:r>
              <a:rPr lang="en" sz="1000">
                <a:solidFill>
                  <a:schemeClr val="dk1"/>
                </a:solidFill>
              </a:rPr>
              <a:t>de la structure du navire amiral qui contient au moins (la liste n'est pas exhaustive) :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L'objectif systémique global du projet phare (quantitatif, si possible)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dates estimées de début et de fin de la campagne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Tous les sous-projets (y compris leur numéro et leur titre, comme au chapitre 5)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interdépendances entre les sous-projets, c'est-à-dire la manière dont ils s'appuieront sur les activités et les résultats des uns et des autres ;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(Max. 1 page DIN A4)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3956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5fae19d3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5fae19d3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Veuillez fournir ci-dessous ou dans un document séparé une </a:t>
            </a:r>
            <a:r>
              <a:rPr lang="en" sz="1000" dirty="0" err="1">
                <a:solidFill>
                  <a:schemeClr val="dk1"/>
                </a:solidFill>
              </a:rPr>
              <a:t>visualisation </a:t>
            </a:r>
            <a:r>
              <a:rPr lang="en" sz="1000">
                <a:solidFill>
                  <a:schemeClr val="dk1"/>
                </a:solidFill>
              </a:rPr>
              <a:t>de la structure du navire amiral qui contient au moins (la liste n'est pas exhaustive) :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L'objectif systémique global du projet phare (quantitatif, si possible)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dates estimées de début et de fin de la campagne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Tous les sous-projets (y compris leur numéro et leur titre, comme au chapitre 5) ;</a:t>
            </a:r>
            <a:endParaRPr sz="1000" dirty="0">
              <a:solidFill>
                <a:schemeClr val="dk1"/>
              </a:solidFill>
            </a:endParaRPr>
          </a:p>
          <a:p>
            <a:pPr marL="180340" lvl="0" indent="-24384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 dirty="0">
                <a:solidFill>
                  <a:schemeClr val="dk1"/>
                </a:solidFill>
              </a:rPr>
              <a:t>Les interdépendances entre les sous-projets, c'est-à-dire la manière dont ils s'appuieront sur les activités et les résultats des uns et des autres ;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</a:rPr>
              <a:t>(Max. 1 page DIN A4)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9300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FE72-7113-6B4A-A046-E73BB5D91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ED25B-BAD2-DC46-9C82-1CF2406E3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DEA90-870A-5B45-8910-A75EE3586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0091E-298B-43EE-BB12-A140A2785E18}" type="datetime1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80082-6D0A-D143-9D1F-69B5D3141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5D351-40C0-0F4F-ABF3-55147C18A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D102-48B3-D341-8EE8-B039881788A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7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5D2BA-EABC-2F46-A67E-5D89F40CC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4FCA86-B3AA-E54F-A27F-C6F5E3772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79E05-2FAB-2249-91C4-88AD83C0F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DC0E-4622-4CCE-A001-EE48FF78BF18}" type="datetime1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A4516-ACDD-2745-B521-6061C94C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1A301-4319-EC4A-B2BC-B4826302E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D102-48B3-D341-8EE8-B039881788A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9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614B21-C1AE-854F-841D-5296C3404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84823-8D1E-6C41-9A80-7246E4FDE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A0E8C-FCF8-DA4A-AA1C-D05F6CB72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EBAA-880E-4B56-9878-A202860F8FA2}" type="datetime1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BF8E6-F754-C741-902E-0FFA2AC11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8DFF3-45DD-3748-87CA-9CF9AEAF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D102-48B3-D341-8EE8-B039881788A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364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D448-E780-EB42-B95D-442B57BE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47267-18C5-9E44-A4D7-43BFFDEF2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EFA07-492B-404A-84FC-CDC88BF5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1D9A-4F0D-43B2-8088-B8900C89B9A2}" type="datetime1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BD207-A630-9847-9FFA-B4E87F2BD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D47FB-2BAE-EA47-99E3-FFBB1B1A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D102-48B3-D341-8EE8-B039881788A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60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41CF-92F9-EA41-AB75-9101AA91B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B69D1-DE69-5E47-B01A-2B3DFFBFC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682B4-2912-EB4A-A9CB-E50B257A8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495C-5A89-4C5E-9F1F-D11A15CABD52}" type="datetime1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295A4-2C0A-E840-8700-795F85269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E91A-66B0-9B4F-96E6-FA8BEBE8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D102-48B3-D341-8EE8-B039881788A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61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525B3-04EA-D340-B2B5-3D0AB8C78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DAAAF-2355-8947-BEFB-92D961742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AAC72-EEA4-1D4E-9B3E-2FA39AC3F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BD126-CCBF-F442-85FE-FC26103A6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DAA9-950B-4351-8132-EBF36FBB8367}" type="datetime1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FF993-E800-0C45-AEE6-2D6966736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DC661-50DA-C240-A590-1F153F03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D102-48B3-D341-8EE8-B039881788A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05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883B9-E83F-4A4E-9EE3-E21B37347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D702B-9231-D64E-A43C-083AC6E73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A1C29-E610-8341-856E-53FB383C6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44CCC5-CA50-304D-8AAD-0F546B3EB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553CD4-41C5-684A-847A-07A91E1E8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FCC4B8-F56D-1A47-AB22-3CFA7CE9F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1399F-01C1-46EA-ADCB-459877E751FD}" type="datetime1">
              <a:rPr lang="en-GB" smtClean="0"/>
              <a:t>27/04/2023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1FEA22-3847-9E47-8A63-34D15FC5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EAED30-F80E-6F4E-AB52-222363DD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D102-48B3-D341-8EE8-B039881788A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74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78DC9-0A79-A84D-8A70-F659C221F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53F5E-37DC-1D41-B547-F4EC99D1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C348F-21F9-491E-9A8C-0E1C41E04FCD}" type="datetime1">
              <a:rPr lang="en-GB" smtClean="0"/>
              <a:t>27/04/2023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58E5E2-3C7A-1D43-8C9F-24AFB6665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E8ACE-9C52-8343-B929-7A201A95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D102-48B3-D341-8EE8-B039881788A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838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97EFFC-D1DD-1F49-BA8F-0E175CAE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836C-57A9-4D55-B6A8-AE79F95BA3C0}" type="datetime1">
              <a:rPr lang="en-GB" smtClean="0"/>
              <a:t>27/04/2023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CD9D71-9F51-5945-A1ED-061FE1B46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D382F-6F6B-D34E-A329-86A4D5AE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D102-48B3-D341-8EE8-B039881788A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292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7844C-15FE-4E45-804A-C579820D1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E4103-9C1F-0A42-91A2-85E32D637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02F382-E129-844B-9F8B-D82AA583A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23C1EC-47D9-2A46-AF9A-1665002D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3E29F-C65F-4B96-9C94-496B7EAA75EF}" type="datetime1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C29A1-C132-A740-88AE-37B88B28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C984D-4917-9042-860A-95CC9C20C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D102-48B3-D341-8EE8-B039881788A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58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A945-A6AD-8C44-A9E4-F7CC4F243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1C89A0-23B7-0B40-A509-FBBC2AC18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65ADA-0380-284C-B569-A654F316F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6FC8C-5423-4F4C-A5A8-D125D8D1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2815-1B17-4D47-90F3-EFC6FB395688}" type="datetime1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15847-855A-0948-A553-CCFE2CB1C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DA08D-8F02-5D43-83B7-65C9FB7C5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D102-48B3-D341-8EE8-B039881788A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66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E90D24-7C6F-4E48-B27E-A75DBA004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Cliquez pour modifier le style du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CCBC8-C34C-CB40-9544-CA81589E9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Cliquez pour modifier les styles de texte du Master</a:t>
            </a:r>
          </a:p>
          <a:p>
            <a:pPr lvl="1"/>
            <a:r>
              <a:rPr lang="en-GB"/>
              <a:t>Deuxième niveau</a:t>
            </a:r>
          </a:p>
          <a:p>
            <a:pPr lvl="2"/>
            <a:r>
              <a:rPr lang="en-GB"/>
              <a:t>Troisième niveau</a:t>
            </a:r>
          </a:p>
          <a:p>
            <a:pPr lvl="3"/>
            <a:r>
              <a:rPr lang="en-GB"/>
              <a:t>Quatrième niveau</a:t>
            </a:r>
          </a:p>
          <a:p>
            <a:pPr lvl="4"/>
            <a:r>
              <a:rPr lang="en-GB"/>
              <a:t>Cinquième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29579-1EEF-994A-B601-A92C0207C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0ECB2-096C-423B-A5D2-968533513A94}" type="datetime1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9F864-01A0-554C-988B-D22DEC00B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CONFIDENTIEL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55B55-ED43-0B49-9494-7057EA54D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1D102-48B3-D341-8EE8-B039881788A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04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4.jpe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34" Type="http://schemas.openxmlformats.org/officeDocument/2006/relationships/image" Target="../media/image52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jpeg"/><Relationship Id="rId25" Type="http://schemas.openxmlformats.org/officeDocument/2006/relationships/image" Target="../media/image43.png"/><Relationship Id="rId33" Type="http://schemas.openxmlformats.org/officeDocument/2006/relationships/image" Target="../media/image51.jpe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jpeg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cid:image001.jpg@01D7D674.5F658C80" TargetMode="External"/><Relationship Id="rId32" Type="http://schemas.openxmlformats.org/officeDocument/2006/relationships/image" Target="../media/image50.png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23" Type="http://schemas.openxmlformats.org/officeDocument/2006/relationships/image" Target="../media/image42.jpeg"/><Relationship Id="rId28" Type="http://schemas.openxmlformats.org/officeDocument/2006/relationships/image" Target="../media/image46.png"/><Relationship Id="rId10" Type="http://schemas.openxmlformats.org/officeDocument/2006/relationships/image" Target="../media/image30.png"/><Relationship Id="rId19" Type="http://schemas.openxmlformats.org/officeDocument/2006/relationships/image" Target="../media/image39.jpeg"/><Relationship Id="rId31" Type="http://schemas.openxmlformats.org/officeDocument/2006/relationships/image" Target="../media/image4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cid:image001.png@01D7D16B.E2326BA0" TargetMode="External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8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4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34.png"/><Relationship Id="rId5" Type="http://schemas.openxmlformats.org/officeDocument/2006/relationships/image" Target="../media/image54.jpeg"/><Relationship Id="rId10" Type="http://schemas.openxmlformats.org/officeDocument/2006/relationships/image" Target="../media/image27.png"/><Relationship Id="rId4" Type="http://schemas.openxmlformats.org/officeDocument/2006/relationships/image" Target="../media/image53.jpeg"/><Relationship Id="rId9" Type="http://schemas.openxmlformats.org/officeDocument/2006/relationships/image" Target="../media/image26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25.jpeg"/><Relationship Id="rId26" Type="http://schemas.openxmlformats.org/officeDocument/2006/relationships/image" Target="../media/image51.jpeg"/><Relationship Id="rId3" Type="http://schemas.openxmlformats.org/officeDocument/2006/relationships/image" Target="../media/image21.png"/><Relationship Id="rId21" Type="http://schemas.openxmlformats.org/officeDocument/2006/relationships/image" Target="../media/image34.pn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17" Type="http://schemas.openxmlformats.org/officeDocument/2006/relationships/image" Target="../media/image23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cid:image001.jpg@01D7D674.5F658C80" TargetMode="Externa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9.jpeg"/><Relationship Id="rId24" Type="http://schemas.openxmlformats.org/officeDocument/2006/relationships/image" Target="../media/image33.png"/><Relationship Id="rId5" Type="http://schemas.openxmlformats.org/officeDocument/2006/relationships/image" Target="../media/image58.jpeg"/><Relationship Id="rId15" Type="http://schemas.openxmlformats.org/officeDocument/2006/relationships/image" Target="../media/image42.jpeg"/><Relationship Id="rId23" Type="http://schemas.openxmlformats.org/officeDocument/2006/relationships/image" Target="../media/image31.png"/><Relationship Id="rId28" Type="http://schemas.openxmlformats.org/officeDocument/2006/relationships/image" Target="../media/image59.jpeg"/><Relationship Id="rId10" Type="http://schemas.openxmlformats.org/officeDocument/2006/relationships/image" Target="../media/image38.png"/><Relationship Id="rId19" Type="http://schemas.openxmlformats.org/officeDocument/2006/relationships/image" Target="../media/image26.png"/><Relationship Id="rId4" Type="http://schemas.openxmlformats.org/officeDocument/2006/relationships/image" Target="../media/image57.jpeg"/><Relationship Id="rId9" Type="http://schemas.openxmlformats.org/officeDocument/2006/relationships/image" Target="../media/image37.jpeg"/><Relationship Id="rId14" Type="http://schemas.openxmlformats.org/officeDocument/2006/relationships/image" Target="cid:image001.png@01D7D16B.E2326BA0" TargetMode="External"/><Relationship Id="rId22" Type="http://schemas.openxmlformats.org/officeDocument/2006/relationships/image" Target="../media/image29.png"/><Relationship Id="rId27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56.png"/><Relationship Id="rId5" Type="http://schemas.openxmlformats.org/officeDocument/2006/relationships/image" Target="../media/image64.jpeg"/><Relationship Id="rId10" Type="http://schemas.openxmlformats.org/officeDocument/2006/relationships/image" Target="../media/image30.png"/><Relationship Id="rId4" Type="http://schemas.openxmlformats.org/officeDocument/2006/relationships/image" Target="../media/image63.jpe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56.png"/><Relationship Id="rId5" Type="http://schemas.openxmlformats.org/officeDocument/2006/relationships/image" Target="../media/image67.jpeg"/><Relationship Id="rId10" Type="http://schemas.openxmlformats.org/officeDocument/2006/relationships/image" Target="../media/image69.png"/><Relationship Id="rId4" Type="http://schemas.openxmlformats.org/officeDocument/2006/relationships/image" Target="../media/image66.jpe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8.jpe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49.png"/><Relationship Id="rId5" Type="http://schemas.openxmlformats.org/officeDocument/2006/relationships/image" Target="../media/image74.jpeg"/><Relationship Id="rId10" Type="http://schemas.openxmlformats.org/officeDocument/2006/relationships/image" Target="../media/image44.jpeg"/><Relationship Id="rId4" Type="http://schemas.openxmlformats.org/officeDocument/2006/relationships/image" Target="../media/image73.jpe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4.jpe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34" Type="http://schemas.openxmlformats.org/officeDocument/2006/relationships/image" Target="../media/image52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jpeg"/><Relationship Id="rId25" Type="http://schemas.openxmlformats.org/officeDocument/2006/relationships/image" Target="../media/image43.png"/><Relationship Id="rId33" Type="http://schemas.openxmlformats.org/officeDocument/2006/relationships/image" Target="../media/image51.jpe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jpeg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cid:image001.jpg@01D7D674.5F658C80" TargetMode="External"/><Relationship Id="rId32" Type="http://schemas.openxmlformats.org/officeDocument/2006/relationships/image" Target="../media/image50.png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23" Type="http://schemas.openxmlformats.org/officeDocument/2006/relationships/image" Target="../media/image42.jpeg"/><Relationship Id="rId28" Type="http://schemas.openxmlformats.org/officeDocument/2006/relationships/image" Target="../media/image46.png"/><Relationship Id="rId10" Type="http://schemas.openxmlformats.org/officeDocument/2006/relationships/image" Target="../media/image30.png"/><Relationship Id="rId19" Type="http://schemas.openxmlformats.org/officeDocument/2006/relationships/image" Target="../media/image39.jpeg"/><Relationship Id="rId31" Type="http://schemas.openxmlformats.org/officeDocument/2006/relationships/image" Target="../media/image4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cid:image001.png@01D7D16B.E2326BA0" TargetMode="External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76.emf"/><Relationship Id="rId8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FC55E-A090-E94F-83C3-1C3641E9E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512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NEURO-RÉHABILITATION SUISSE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300" dirty="0">
                <a:latin typeface="Arial" panose="020B0604020202020204" pitchFamily="34" charset="0"/>
                <a:cs typeface="Arial" panose="020B0604020202020204" pitchFamily="34" charset="0"/>
              </a:rPr>
              <a:t>Un modèle suisse de continuum de soins pour la neuroréhabilitation et la téléréhabilitation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65F39E-005A-4596-9CCA-EAE2038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8736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3600" i="1" dirty="0">
                <a:solidFill>
                  <a:srgbClr val="F47E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Programme phare d'</a:t>
            </a:r>
            <a:r>
              <a:rPr lang="en-US" sz="3600" i="1" dirty="0" err="1">
                <a:solidFill>
                  <a:srgbClr val="F47E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Innosuisse </a:t>
            </a:r>
            <a:endParaRPr lang="fr-CH" sz="3600" i="1" dirty="0">
              <a:solidFill>
                <a:srgbClr val="F47E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r-CH" sz="3600" dirty="0">
                <a:solidFill>
                  <a:srgbClr val="F47E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CH" dirty="0">
                <a:solidFill>
                  <a:srgbClr val="F47E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B3AF0-AAAC-4355-BDCF-0C953ADD2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517" y="1273502"/>
            <a:ext cx="349453" cy="349453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546D886-2849-2844-8E1F-CB0587B3D382}"/>
              </a:ext>
            </a:extLst>
          </p:cNvPr>
          <p:cNvSpPr txBox="1">
            <a:spLocks noChangeArrowheads="1"/>
          </p:cNvSpPr>
          <p:nvPr/>
        </p:nvSpPr>
        <p:spPr>
          <a:xfrm>
            <a:off x="3117056" y="4986543"/>
            <a:ext cx="5957888" cy="756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 </a:t>
            </a:r>
            <a:r>
              <a:rPr lang="en-GB" sz="3600" b="1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Serino</a:t>
            </a:r>
            <a:endParaRPr lang="en-GB" sz="3600" b="1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FDD01-9C5C-5843-A960-9EE2AA2E5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117" y="5660508"/>
            <a:ext cx="3725570" cy="9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63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01900" y="7838838"/>
            <a:ext cx="1793239" cy="248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F37D34"/>
                </a:solidFill>
                <a:latin typeface="AttenRoundNew-Book"/>
                <a:ea typeface="+mn-ea"/>
                <a:cs typeface="AttenRoundNew-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GB" smtClean="0"/>
              <a:t>10</a:t>
            </a:fld>
            <a:endParaRPr lang="en-GB"/>
          </a:p>
          <a:p>
            <a:pPr marL="38100">
              <a:spcBef>
                <a:spcPts val="60"/>
              </a:spcBef>
            </a:pPr>
            <a:r>
              <a:rPr lang="en-GB" spc="35">
                <a:solidFill>
                  <a:srgbClr val="333333"/>
                </a:solidFill>
              </a:rPr>
              <a:t>STRICTEMENT </a:t>
            </a:r>
            <a:r>
              <a:rPr lang="en-GB" spc="25">
                <a:solidFill>
                  <a:srgbClr val="333333"/>
                </a:solidFill>
              </a:rPr>
              <a:t>PRIVÉ </a:t>
            </a:r>
            <a:r>
              <a:rPr lang="en-GB" spc="30">
                <a:solidFill>
                  <a:srgbClr val="333333"/>
                </a:solidFill>
              </a:rPr>
              <a:t>ET </a:t>
            </a:r>
            <a:r>
              <a:rPr lang="en-GB" spc="35">
                <a:solidFill>
                  <a:srgbClr val="333333"/>
                </a:solidFill>
              </a:rPr>
              <a:t>CONFIDENTIEL</a:t>
            </a:r>
            <a:endParaRPr spc="29" dirty="0">
              <a:solidFill>
                <a:srgbClr val="33333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36CB29-D9A2-2440-97C7-985BA16A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0" y="321138"/>
            <a:ext cx="11392109" cy="1325563"/>
          </a:xfrm>
        </p:spPr>
        <p:txBody>
          <a:bodyPr/>
          <a:lstStyle/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La 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870B7-133A-DB4A-8397-B745A285B253}"/>
              </a:ext>
            </a:extLst>
          </p:cNvPr>
          <p:cNvSpPr txBox="1"/>
          <p:nvPr/>
        </p:nvSpPr>
        <p:spPr>
          <a:xfrm>
            <a:off x="570137" y="1725997"/>
            <a:ext cx="10798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Un nouveau modèle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neuroréhabilitation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basé sur la thérapeutique numérique, capable de.. :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F47E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Élaborer un modèle de continuum de </a:t>
            </a:r>
            <a:r>
              <a:rPr lang="en-GB" sz="2400" dirty="0" err="1">
                <a:solidFill>
                  <a:srgbClr val="F47E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soins </a:t>
            </a:r>
            <a:r>
              <a:rPr lang="en-GB" sz="2400" dirty="0">
                <a:solidFill>
                  <a:srgbClr val="F47E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 l'hôpital au domicile)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CC84D680-46D0-D746-9BB1-F87C4F484814}"/>
              </a:ext>
            </a:extLst>
          </p:cNvPr>
          <p:cNvSpPr/>
          <p:nvPr/>
        </p:nvSpPr>
        <p:spPr>
          <a:xfrm>
            <a:off x="811443" y="4968714"/>
            <a:ext cx="10557142" cy="1146412"/>
          </a:xfrm>
          <a:prstGeom prst="leftRightArrow">
            <a:avLst/>
          </a:prstGeom>
          <a:solidFill>
            <a:srgbClr val="F47E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717CEC-451B-7F49-B1EB-C44A832D5A3B}"/>
              </a:ext>
            </a:extLst>
          </p:cNvPr>
          <p:cNvSpPr/>
          <p:nvPr/>
        </p:nvSpPr>
        <p:spPr>
          <a:xfrm>
            <a:off x="2176441" y="4933670"/>
            <a:ext cx="1742757" cy="1171121"/>
          </a:xfrm>
          <a:prstGeom prst="rect">
            <a:avLst/>
          </a:prstGeom>
          <a:solidFill>
            <a:srgbClr val="2427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Soins aigus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229811-18E6-B944-9F8F-BCE0A225B09B}"/>
              </a:ext>
            </a:extLst>
          </p:cNvPr>
          <p:cNvSpPr/>
          <p:nvPr/>
        </p:nvSpPr>
        <p:spPr>
          <a:xfrm>
            <a:off x="4157641" y="4933670"/>
            <a:ext cx="1742757" cy="1171121"/>
          </a:xfrm>
          <a:prstGeom prst="rect">
            <a:avLst/>
          </a:prstGeom>
          <a:solidFill>
            <a:srgbClr val="2427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Hôpital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DDEAC9-51FC-FA4D-A4FA-06989E9AEB61}"/>
              </a:ext>
            </a:extLst>
          </p:cNvPr>
          <p:cNvSpPr/>
          <p:nvPr/>
        </p:nvSpPr>
        <p:spPr>
          <a:xfrm>
            <a:off x="6138630" y="4933670"/>
            <a:ext cx="1742757" cy="1171121"/>
          </a:xfrm>
          <a:prstGeom prst="rect">
            <a:avLst/>
          </a:prstGeom>
          <a:solidFill>
            <a:srgbClr val="2427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Réhabilitation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8CFA36-669E-7B43-9935-2EFDB475EF3E}"/>
              </a:ext>
            </a:extLst>
          </p:cNvPr>
          <p:cNvSpPr/>
          <p:nvPr/>
        </p:nvSpPr>
        <p:spPr>
          <a:xfrm>
            <a:off x="8119830" y="4933670"/>
            <a:ext cx="1742757" cy="1171121"/>
          </a:xfrm>
          <a:prstGeom prst="rect">
            <a:avLst/>
          </a:prstGeom>
          <a:solidFill>
            <a:srgbClr val="2427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Accueil</a:t>
            </a:r>
          </a:p>
        </p:txBody>
      </p:sp>
    </p:spTree>
    <p:extLst>
      <p:ext uri="{BB962C8B-B14F-4D97-AF65-F5344CB8AC3E}">
        <p14:creationId xmlns:p14="http://schemas.microsoft.com/office/powerpoint/2010/main" val="3540025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01900" y="7838838"/>
            <a:ext cx="1793239" cy="248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F37D34"/>
                </a:solidFill>
                <a:latin typeface="AttenRoundNew-Book"/>
                <a:ea typeface="+mn-ea"/>
                <a:cs typeface="AttenRoundNew-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GB" smtClean="0"/>
              <a:t>11</a:t>
            </a:fld>
            <a:endParaRPr lang="en-GB"/>
          </a:p>
          <a:p>
            <a:pPr marL="38100">
              <a:spcBef>
                <a:spcPts val="60"/>
              </a:spcBef>
            </a:pPr>
            <a:r>
              <a:rPr lang="en-GB" spc="35">
                <a:solidFill>
                  <a:srgbClr val="333333"/>
                </a:solidFill>
              </a:rPr>
              <a:t>STRICTEMENT </a:t>
            </a:r>
            <a:r>
              <a:rPr lang="en-GB" spc="25">
                <a:solidFill>
                  <a:srgbClr val="333333"/>
                </a:solidFill>
              </a:rPr>
              <a:t>PRIVÉ </a:t>
            </a:r>
            <a:r>
              <a:rPr lang="en-GB" spc="30">
                <a:solidFill>
                  <a:srgbClr val="333333"/>
                </a:solidFill>
              </a:rPr>
              <a:t>ET </a:t>
            </a:r>
            <a:r>
              <a:rPr lang="en-GB" spc="35">
                <a:solidFill>
                  <a:srgbClr val="333333"/>
                </a:solidFill>
              </a:rPr>
              <a:t>CONFIDENTIEL</a:t>
            </a:r>
            <a:endParaRPr spc="29" dirty="0">
              <a:solidFill>
                <a:srgbClr val="33333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36CB29-D9A2-2440-97C7-985BA16A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0" y="321138"/>
            <a:ext cx="11392109" cy="1325563"/>
          </a:xfrm>
        </p:spPr>
        <p:txBody>
          <a:bodyPr/>
          <a:lstStyle/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La 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870B7-133A-DB4A-8397-B745A285B253}"/>
              </a:ext>
            </a:extLst>
          </p:cNvPr>
          <p:cNvSpPr txBox="1"/>
          <p:nvPr/>
        </p:nvSpPr>
        <p:spPr>
          <a:xfrm>
            <a:off x="570137" y="1725997"/>
            <a:ext cx="107984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Un nouveau modèle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neuroréhabilitation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basé sur la thérapeutique numérique, capable de.. :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Élaborer un modèle de continuum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soins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(de l'hôpital au domicile)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F47E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Augmentation de la dose, et donc potentiellement de l'efficacité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F19B06-FFBC-9346-8AC8-6E11498EEE23}"/>
              </a:ext>
            </a:extLst>
          </p:cNvPr>
          <p:cNvSpPr txBox="1"/>
          <p:nvPr/>
        </p:nvSpPr>
        <p:spPr>
          <a:xfrm>
            <a:off x="4071499" y="4271256"/>
            <a:ext cx="191365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sto MT"/>
              </a:rPr>
              <a:t>Certaines réhabilitations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C3EA1C-E968-4747-A626-EBBB202CD067}"/>
              </a:ext>
            </a:extLst>
          </p:cNvPr>
          <p:cNvSpPr txBox="1"/>
          <p:nvPr/>
        </p:nvSpPr>
        <p:spPr>
          <a:xfrm>
            <a:off x="6142559" y="4279199"/>
            <a:ext cx="167968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"Intense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sto MT"/>
              </a:rPr>
              <a:t>3 - 3,5 h/j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53217B-F2EE-294A-9E99-BCC75CD9CBF0}"/>
              </a:ext>
            </a:extLst>
          </p:cNvPr>
          <p:cNvSpPr txBox="1"/>
          <p:nvPr/>
        </p:nvSpPr>
        <p:spPr>
          <a:xfrm>
            <a:off x="2437274" y="4291925"/>
            <a:ext cx="167968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ea typeface="Calisto MT"/>
                <a:cs typeface="Arial" panose="020B0604020202020204" pitchFamily="34" charset="0"/>
                <a:sym typeface="Calisto MT"/>
              </a:rPr>
              <a:t>Pas de réhabilitation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17A62E-457A-724B-9FFF-84D818A228CB}"/>
              </a:ext>
            </a:extLst>
          </p:cNvPr>
          <p:cNvSpPr txBox="1"/>
          <p:nvPr/>
        </p:nvSpPr>
        <p:spPr>
          <a:xfrm>
            <a:off x="7815878" y="4309896"/>
            <a:ext cx="235115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ea typeface="Calisto MT"/>
                <a:cs typeface="Arial" panose="020B0604020202020204" pitchFamily="34" charset="0"/>
                <a:sym typeface="Calisto MT"/>
              </a:rPr>
              <a:t>Clinique ambulatoire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panose="020B0604020202020204" pitchFamily="34" charset="0"/>
                <a:ea typeface="Calisto MT"/>
                <a:cs typeface="Arial" panose="020B0604020202020204" pitchFamily="34" charset="0"/>
                <a:sym typeface="Calisto MT"/>
              </a:rPr>
              <a:t>1 h/semaine ?</a:t>
            </a:r>
            <a:endParaRPr kumimoji="0" lang="en-US" b="1" i="0" u="none" strike="noStrike" cap="none" spc="0" normalizeH="0" baseline="0" dirty="0">
              <a:ln>
                <a:noFill/>
              </a:ln>
              <a:effectLst/>
              <a:uFillTx/>
              <a:latin typeface="Arial" panose="020B0604020202020204" pitchFamily="34" charset="0"/>
              <a:ea typeface="Calisto MT"/>
              <a:cs typeface="Arial" panose="020B0604020202020204" pitchFamily="34" charset="0"/>
              <a:sym typeface="Calisto M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98984E9-1D12-1F41-B8F5-B21963D41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" y="4933670"/>
            <a:ext cx="12179300" cy="1244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A948083-2084-5949-9B1D-078FD4FD0C27}"/>
              </a:ext>
            </a:extLst>
          </p:cNvPr>
          <p:cNvSpPr txBox="1"/>
          <p:nvPr/>
        </p:nvSpPr>
        <p:spPr>
          <a:xfrm>
            <a:off x="833576" y="4296480"/>
            <a:ext cx="6133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47E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Augmenter :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9999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01900" y="7838838"/>
            <a:ext cx="1793239" cy="248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F37D34"/>
                </a:solidFill>
                <a:latin typeface="AttenRoundNew-Book"/>
                <a:ea typeface="+mn-ea"/>
                <a:cs typeface="AttenRoundNew-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GB" smtClean="0"/>
              <a:t>12</a:t>
            </a:fld>
            <a:endParaRPr lang="en-GB"/>
          </a:p>
          <a:p>
            <a:pPr marL="38100">
              <a:spcBef>
                <a:spcPts val="60"/>
              </a:spcBef>
            </a:pPr>
            <a:r>
              <a:rPr lang="en-GB" spc="35">
                <a:solidFill>
                  <a:srgbClr val="333333"/>
                </a:solidFill>
              </a:rPr>
              <a:t>STRICTEMENT </a:t>
            </a:r>
            <a:r>
              <a:rPr lang="en-GB" spc="25">
                <a:solidFill>
                  <a:srgbClr val="333333"/>
                </a:solidFill>
              </a:rPr>
              <a:t>PRIVÉ </a:t>
            </a:r>
            <a:r>
              <a:rPr lang="en-GB" spc="30">
                <a:solidFill>
                  <a:srgbClr val="333333"/>
                </a:solidFill>
              </a:rPr>
              <a:t>ET </a:t>
            </a:r>
            <a:r>
              <a:rPr lang="en-GB" spc="35">
                <a:solidFill>
                  <a:srgbClr val="333333"/>
                </a:solidFill>
              </a:rPr>
              <a:t>CONFIDENTIEL</a:t>
            </a:r>
            <a:endParaRPr spc="29" dirty="0">
              <a:solidFill>
                <a:srgbClr val="33333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36CB29-D9A2-2440-97C7-985BA16A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0" y="321138"/>
            <a:ext cx="11392109" cy="1325563"/>
          </a:xfrm>
        </p:spPr>
        <p:txBody>
          <a:bodyPr/>
          <a:lstStyle/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La 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870B7-133A-DB4A-8397-B745A285B253}"/>
              </a:ext>
            </a:extLst>
          </p:cNvPr>
          <p:cNvSpPr txBox="1"/>
          <p:nvPr/>
        </p:nvSpPr>
        <p:spPr>
          <a:xfrm>
            <a:off x="570137" y="1725997"/>
            <a:ext cx="1079844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Un nouveau modèle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neuroréhabilitation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basé sur la thérapeutique numérique, capable de.. :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Élaborer un modèle de continuum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soins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(de l'hôpital au domicile)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Augmentation de la dose, et donc potentiellement de l'efficacité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F47E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Effectuer un suivi, ce qui permet de personnaliser et d'évaluer le rapport coût/efficacité.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18A985-485D-7444-87FC-55F34F7F0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" y="4933670"/>
            <a:ext cx="121793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4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01900" y="7838838"/>
            <a:ext cx="1793239" cy="248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F37D34"/>
                </a:solidFill>
                <a:latin typeface="AttenRoundNew-Book"/>
                <a:ea typeface="+mn-ea"/>
                <a:cs typeface="AttenRoundNew-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GB" smtClean="0"/>
              <a:t>13</a:t>
            </a:fld>
            <a:endParaRPr lang="en-GB"/>
          </a:p>
          <a:p>
            <a:pPr marL="38100">
              <a:spcBef>
                <a:spcPts val="60"/>
              </a:spcBef>
            </a:pPr>
            <a:r>
              <a:rPr lang="en-GB" spc="35">
                <a:solidFill>
                  <a:srgbClr val="333333"/>
                </a:solidFill>
              </a:rPr>
              <a:t>STRICTEMENT </a:t>
            </a:r>
            <a:r>
              <a:rPr lang="en-GB" spc="25">
                <a:solidFill>
                  <a:srgbClr val="333333"/>
                </a:solidFill>
              </a:rPr>
              <a:t>PRIVÉ </a:t>
            </a:r>
            <a:r>
              <a:rPr lang="en-GB" spc="30">
                <a:solidFill>
                  <a:srgbClr val="333333"/>
                </a:solidFill>
              </a:rPr>
              <a:t>ET </a:t>
            </a:r>
            <a:r>
              <a:rPr lang="en-GB" spc="35">
                <a:solidFill>
                  <a:srgbClr val="333333"/>
                </a:solidFill>
              </a:rPr>
              <a:t>CONFIDENTIEL</a:t>
            </a:r>
            <a:endParaRPr spc="29" dirty="0">
              <a:solidFill>
                <a:srgbClr val="33333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36CB29-D9A2-2440-97C7-985BA16A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0" y="321138"/>
            <a:ext cx="11392109" cy="1325563"/>
          </a:xfrm>
        </p:spPr>
        <p:txBody>
          <a:bodyPr/>
          <a:lstStyle/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La 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870B7-133A-DB4A-8397-B745A285B253}"/>
              </a:ext>
            </a:extLst>
          </p:cNvPr>
          <p:cNvSpPr txBox="1"/>
          <p:nvPr/>
        </p:nvSpPr>
        <p:spPr>
          <a:xfrm>
            <a:off x="570137" y="1725997"/>
            <a:ext cx="1079844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Un nouveau modèle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neuroréhabilitation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basé sur la thérapeutique numérique, capable de.. :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Élaborer un modèle de continuum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soins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(de l'hôpital au domicile)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Augmentation de la dose, et donc potentiellement de l'efficacité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Effectuer un suivi, ce qui permet de personnaliser et d'évaluer le rapport coût/efficacité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F47E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Proposer des solutions approuvées et économiquement efficaces</a:t>
            </a:r>
          </a:p>
        </p:txBody>
      </p:sp>
      <p:pic>
        <p:nvPicPr>
          <p:cNvPr id="23" name="Picture 22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5DBA5A93-1217-1246-B07C-E0FE9481B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066" y="4753720"/>
            <a:ext cx="3301970" cy="1445833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AB8E09B9-E499-4B4D-A3DE-4EAFE5333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907" y="4798135"/>
            <a:ext cx="3301971" cy="14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57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01900" y="7838838"/>
            <a:ext cx="1793239" cy="248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F37D34"/>
                </a:solidFill>
                <a:latin typeface="AttenRoundNew-Book"/>
                <a:ea typeface="+mn-ea"/>
                <a:cs typeface="AttenRoundNew-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GB" smtClean="0"/>
              <a:t>14</a:t>
            </a:fld>
            <a:endParaRPr lang="en-GB"/>
          </a:p>
          <a:p>
            <a:pPr marL="38100">
              <a:spcBef>
                <a:spcPts val="60"/>
              </a:spcBef>
            </a:pPr>
            <a:r>
              <a:rPr lang="en-GB" spc="35">
                <a:solidFill>
                  <a:srgbClr val="333333"/>
                </a:solidFill>
              </a:rPr>
              <a:t>STRICTEMENT </a:t>
            </a:r>
            <a:r>
              <a:rPr lang="en-GB" spc="25">
                <a:solidFill>
                  <a:srgbClr val="333333"/>
                </a:solidFill>
              </a:rPr>
              <a:t>PRIVÉ </a:t>
            </a:r>
            <a:r>
              <a:rPr lang="en-GB" spc="30">
                <a:solidFill>
                  <a:srgbClr val="333333"/>
                </a:solidFill>
              </a:rPr>
              <a:t>ET </a:t>
            </a:r>
            <a:r>
              <a:rPr lang="en-GB" spc="35">
                <a:solidFill>
                  <a:srgbClr val="333333"/>
                </a:solidFill>
              </a:rPr>
              <a:t>CONFIDENTIEL</a:t>
            </a:r>
            <a:endParaRPr spc="29" dirty="0">
              <a:solidFill>
                <a:srgbClr val="33333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36CB29-D9A2-2440-97C7-985BA16A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0" y="321138"/>
            <a:ext cx="11392109" cy="1325563"/>
          </a:xfrm>
        </p:spPr>
        <p:txBody>
          <a:bodyPr/>
          <a:lstStyle/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Mandat 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8B2593-172A-7442-98AA-37D8067012AC}"/>
              </a:ext>
            </a:extLst>
          </p:cNvPr>
          <p:cNvSpPr txBox="1">
            <a:spLocks/>
          </p:cNvSpPr>
          <p:nvPr/>
        </p:nvSpPr>
        <p:spPr>
          <a:xfrm>
            <a:off x="372259" y="3176969"/>
            <a:ext cx="11392109" cy="3107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11,6 millions CHF,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projet de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Sous la direction du CHUV, 14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partenaires de recherche dont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hôpitaux universitaires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les 5 principales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cliniques privées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et les 2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écoles polytechniques fédérales.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partenaires de mise en œuvre, dont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plus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importantes entreprises de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neurotechnologie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3 600 patients </a:t>
            </a:r>
            <a:r>
              <a:rPr lang="fr-CH" sz="2000" dirty="0" err="1"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6 cantons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93862F-D5A2-D04A-BFD3-D35B544DA95F}"/>
              </a:ext>
            </a:extLst>
          </p:cNvPr>
          <p:cNvSpPr txBox="1">
            <a:spLocks/>
          </p:cNvSpPr>
          <p:nvPr/>
        </p:nvSpPr>
        <p:spPr>
          <a:xfrm>
            <a:off x="427631" y="1439030"/>
            <a:ext cx="11336737" cy="2176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Développer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valider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un nouveau modèle de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neuroréadaptation basé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sur un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traitement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à haute dose et à haute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intensité tout au long du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continuum de soins pour les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troubles neurologiques acquis </a:t>
            </a:r>
            <a:r>
              <a:rPr lang="fr-CH" sz="2200" dirty="0">
                <a:latin typeface="Arial" panose="020B0604020202020204" pitchFamily="34" charset="0"/>
                <a:cs typeface="Arial" panose="020B0604020202020204" pitchFamily="34" charset="0"/>
              </a:rPr>
              <a:t>(accident vasculaire cérébral, </a:t>
            </a:r>
            <a:r>
              <a:rPr lang="fr-CH" sz="2200" dirty="0" err="1">
                <a:latin typeface="Arial" panose="020B0604020202020204" pitchFamily="34" charset="0"/>
                <a:cs typeface="Arial" panose="020B0604020202020204" pitchFamily="34" charset="0"/>
              </a:rPr>
              <a:t>lésion cérébrale traumatique</a:t>
            </a:r>
            <a:r>
              <a:rPr lang="fr-CH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2200" dirty="0" err="1">
                <a:latin typeface="Arial" panose="020B0604020202020204" pitchFamily="34" charset="0"/>
                <a:cs typeface="Arial" panose="020B0604020202020204" pitchFamily="34" charset="0"/>
              </a:rPr>
              <a:t>lésion de la moelle </a:t>
            </a:r>
            <a:r>
              <a:rPr lang="fr-CH" sz="2200" dirty="0">
                <a:latin typeface="Arial" panose="020B0604020202020204" pitchFamily="34" charset="0"/>
                <a:cs typeface="Arial" panose="020B0604020202020204" pitchFamily="34" charset="0"/>
              </a:rPr>
              <a:t>épinière).</a:t>
            </a:r>
          </a:p>
          <a:p>
            <a:pPr algn="ctr">
              <a:lnSpc>
                <a:spcPct val="100000"/>
              </a:lnSpc>
            </a:pP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061BF-B59F-C047-9022-6AB454076426}"/>
              </a:ext>
            </a:extLst>
          </p:cNvPr>
          <p:cNvSpPr txBox="1"/>
          <p:nvPr/>
        </p:nvSpPr>
        <p:spPr>
          <a:xfrm>
            <a:off x="372259" y="6001093"/>
            <a:ext cx="11630524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CH" sz="2400" dirty="0" err="1">
                <a:latin typeface="Arial" panose="020B0604020202020204" pitchFamily="34" charset="0"/>
                <a:cs typeface="Arial" panose="020B0604020202020204" pitchFamily="34" charset="0"/>
              </a:rPr>
              <a:t>En fin de compte, la Suisse disposera d'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un modèle de </a:t>
            </a:r>
            <a:r>
              <a:rPr lang="fr-CH" sz="2400" dirty="0" err="1">
                <a:latin typeface="Arial" panose="020B0604020202020204" pitchFamily="34" charset="0"/>
                <a:cs typeface="Arial" panose="020B0604020202020204" pitchFamily="34" charset="0"/>
              </a:rPr>
              <a:t>soins de santé durable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pour la </a:t>
            </a:r>
            <a:r>
              <a:rPr lang="fr-CH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neuroréhabilitation.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9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368817" y="2970117"/>
            <a:ext cx="3454400" cy="1755200"/>
          </a:xfrm>
          <a:prstGeom prst="rect">
            <a:avLst/>
          </a:prstGeom>
          <a:solidFill>
            <a:srgbClr val="24274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Sous-projet 1 : </a:t>
            </a:r>
            <a:endParaRPr sz="1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 de continuum de soins </a:t>
            </a:r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Métrique : Modèle unifié à 3 piliers validé (clinique, opérationnel, économique)</a:t>
            </a:r>
            <a:endParaRPr sz="1467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4362467" y="4876994"/>
            <a:ext cx="3454400" cy="1755200"/>
          </a:xfrm>
          <a:prstGeom prst="rect">
            <a:avLst/>
          </a:prstGeom>
          <a:solidFill>
            <a:schemeClr val="bg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latin typeface="Arial" panose="020B0604020202020204" pitchFamily="34" charset="0"/>
                <a:cs typeface="Arial" panose="020B0604020202020204" pitchFamily="34" charset="0"/>
              </a:rPr>
              <a:t>Sous-projet 5 : </a:t>
            </a:r>
            <a:endParaRPr sz="17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latin typeface="Arial" panose="020B0604020202020204" pitchFamily="34" charset="0"/>
                <a:cs typeface="Arial" panose="020B0604020202020204" pitchFamily="34" charset="0"/>
              </a:rPr>
              <a:t>Éducation et formation</a:t>
            </a:r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Métrique : création d'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maîtrise 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neuro-réhabilitation 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; 3 ateliers pour les soignants ; campagne de </a:t>
            </a:r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diffusion 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(100+ hôpitaux)</a:t>
            </a:r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356552" y="1055810"/>
            <a:ext cx="3454400" cy="1755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latin typeface="Arial" panose="020B0604020202020204" pitchFamily="34" charset="0"/>
                <a:cs typeface="Arial" panose="020B0604020202020204" pitchFamily="34" charset="0"/>
              </a:rPr>
              <a:t>Sous-projet 3 : </a:t>
            </a:r>
            <a:endParaRPr sz="17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latin typeface="Arial" panose="020B0604020202020204" pitchFamily="34" charset="0"/>
                <a:cs typeface="Arial" panose="020B0604020202020204" pitchFamily="34" charset="0"/>
              </a:rPr>
              <a:t>Infrastructure et saisie des données</a:t>
            </a:r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Métrique : Une plateforme de données universelle</a:t>
            </a:r>
            <a:endParaRPr sz="1467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467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81051" y="1042162"/>
            <a:ext cx="3454400" cy="175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Sous-projet 2 : </a:t>
            </a:r>
            <a:endParaRPr sz="1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 thérapeutiques</a:t>
            </a:r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Métrique : programmes thérapeutiques pour 3 </a:t>
            </a:r>
            <a:r>
              <a:rPr lang="en" sz="1467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étiologies</a:t>
            </a:r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Google Shape;58;p13"/>
          <p:cNvCxnSpPr>
            <a:cxnSpLocks/>
            <a:endCxn id="54" idx="0"/>
          </p:cNvCxnSpPr>
          <p:nvPr/>
        </p:nvCxnSpPr>
        <p:spPr>
          <a:xfrm rot="16200000" flipH="1">
            <a:off x="5900661" y="2774761"/>
            <a:ext cx="390694" cy="17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lg" len="med"/>
            <a:tailEnd type="stealth" w="lg" len="med"/>
          </a:ln>
        </p:spPr>
      </p:cxnSp>
      <p:cxnSp>
        <p:nvCxnSpPr>
          <p:cNvPr id="60" name="Google Shape;60;p13"/>
          <p:cNvCxnSpPr>
            <a:cxnSpLocks/>
            <a:stCxn id="56" idx="2"/>
            <a:endCxn id="54" idx="3"/>
          </p:cNvCxnSpPr>
          <p:nvPr/>
        </p:nvCxnSpPr>
        <p:spPr>
          <a:xfrm rot="5400000">
            <a:off x="8435132" y="2199096"/>
            <a:ext cx="1036707" cy="2260535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lg" len="med"/>
            <a:tailEnd type="stealth" w="lg" len="med"/>
          </a:ln>
        </p:spPr>
      </p:cxnSp>
      <p:sp>
        <p:nvSpPr>
          <p:cNvPr id="59" name="Google Shape;59;p13"/>
          <p:cNvSpPr txBox="1"/>
          <p:nvPr/>
        </p:nvSpPr>
        <p:spPr>
          <a:xfrm>
            <a:off x="4368817" y="1056236"/>
            <a:ext cx="3454400" cy="1755200"/>
          </a:xfrm>
          <a:prstGeom prst="rect">
            <a:avLst/>
          </a:prstGeom>
          <a:solidFill>
            <a:srgbClr val="F47E3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Sous-projet 4 : </a:t>
            </a:r>
            <a:endParaRPr sz="1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Socio-économie </a:t>
            </a:r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Métrique : Un modèle de remboursement</a:t>
            </a:r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Google Shape;61;p13">
            <a:extLst>
              <a:ext uri="{FF2B5EF4-FFF2-40B4-BE49-F238E27FC236}">
                <a16:creationId xmlns:a16="http://schemas.microsoft.com/office/drawing/2014/main" id="{9CD83B93-7EDD-4008-90C6-7A74C9EF4B30}"/>
              </a:ext>
            </a:extLst>
          </p:cNvPr>
          <p:cNvCxnSpPr/>
          <p:nvPr/>
        </p:nvCxnSpPr>
        <p:spPr>
          <a:xfrm rot="-5400000" flipH="1">
            <a:off x="2522251" y="2233235"/>
            <a:ext cx="1432400" cy="2260400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lg" len="med"/>
            <a:tailEnd type="stealth" w="lg" len="med"/>
          </a:ln>
        </p:spPr>
      </p:cxnSp>
      <p:cxnSp>
        <p:nvCxnSpPr>
          <p:cNvPr id="16" name="Google Shape;63;p13">
            <a:extLst>
              <a:ext uri="{FF2B5EF4-FFF2-40B4-BE49-F238E27FC236}">
                <a16:creationId xmlns:a16="http://schemas.microsoft.com/office/drawing/2014/main" id="{DF670D57-730E-4271-ACB5-640AE667445A}"/>
              </a:ext>
            </a:extLst>
          </p:cNvPr>
          <p:cNvCxnSpPr>
            <a:cxnSpLocks/>
          </p:cNvCxnSpPr>
          <p:nvPr/>
        </p:nvCxnSpPr>
        <p:spPr>
          <a:xfrm>
            <a:off x="2108247" y="4079636"/>
            <a:ext cx="2260930" cy="1655095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med"/>
            <a:tailEnd type="stealth" w="lg" len="med"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7C82C8-9071-D746-A1FB-F82E16995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625" y="251688"/>
            <a:ext cx="5112790" cy="612914"/>
          </a:xfrm>
          <a:prstGeom prst="rect">
            <a:avLst/>
          </a:prstGeom>
        </p:spPr>
      </p:pic>
      <p:cxnSp>
        <p:nvCxnSpPr>
          <p:cNvPr id="25" name="Google Shape;58;p13">
            <a:extLst>
              <a:ext uri="{FF2B5EF4-FFF2-40B4-BE49-F238E27FC236}">
                <a16:creationId xmlns:a16="http://schemas.microsoft.com/office/drawing/2014/main" id="{8B6B2AD5-5CD1-E74E-8BC3-72233553A8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85656" y="4741464"/>
            <a:ext cx="390694" cy="17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lg" len="med"/>
            <a:tailEnd type="stealth" w="lg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>
            <a:extLst>
              <a:ext uri="{FF2B5EF4-FFF2-40B4-BE49-F238E27FC236}">
                <a16:creationId xmlns:a16="http://schemas.microsoft.com/office/drawing/2014/main" id="{71FB678E-4C97-2449-8A8B-B702F353F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0" y="321138"/>
            <a:ext cx="11392109" cy="1325563"/>
          </a:xfrm>
        </p:spPr>
        <p:txBody>
          <a:bodyPr/>
          <a:lstStyle/>
          <a:p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Aperçu des 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partenaires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AB5A17-0488-0341-9D36-B7B0D5F9A5C9}"/>
              </a:ext>
            </a:extLst>
          </p:cNvPr>
          <p:cNvGrpSpPr/>
          <p:nvPr/>
        </p:nvGrpSpPr>
        <p:grpSpPr>
          <a:xfrm>
            <a:off x="7263858" y="1535150"/>
            <a:ext cx="3889394" cy="4796414"/>
            <a:chOff x="1474062" y="1568431"/>
            <a:chExt cx="3889394" cy="4796414"/>
          </a:xfrm>
        </p:grpSpPr>
        <p:pic>
          <p:nvPicPr>
            <p:cNvPr id="7" name="Image 5" descr="C:\Users\slaithie\AppData\Local\Microsoft\Windows\INetCache\Content.MSO\B9B331BD.tmp">
              <a:extLst>
                <a:ext uri="{FF2B5EF4-FFF2-40B4-BE49-F238E27FC236}">
                  <a16:creationId xmlns:a16="http://schemas.microsoft.com/office/drawing/2014/main" id="{8E1C5C30-6738-8A4E-8B97-DDEF132B0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8389" y="5741839"/>
              <a:ext cx="620380" cy="623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 2" descr="C:\Users\slaithie\AppData\Local\Microsoft\Windows\INetCache\Content.MSO\32DFCB02.tmp">
              <a:extLst>
                <a:ext uri="{FF2B5EF4-FFF2-40B4-BE49-F238E27FC236}">
                  <a16:creationId xmlns:a16="http://schemas.microsoft.com/office/drawing/2014/main" id="{9645DDF5-FC49-3548-8AE7-0DBCE13CB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4642" y="4432120"/>
              <a:ext cx="873455" cy="472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 8">
              <a:extLst>
                <a:ext uri="{FF2B5EF4-FFF2-40B4-BE49-F238E27FC236}">
                  <a16:creationId xmlns:a16="http://schemas.microsoft.com/office/drawing/2014/main" id="{7A04073B-BB11-624B-94C8-55C935AB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819" y="5253587"/>
              <a:ext cx="953875" cy="309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6" descr="Hocoma | LinkedIn">
              <a:extLst>
                <a:ext uri="{FF2B5EF4-FFF2-40B4-BE49-F238E27FC236}">
                  <a16:creationId xmlns:a16="http://schemas.microsoft.com/office/drawing/2014/main" id="{B5A3EB15-97F3-CC45-A748-E55DB735E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505" y="1948606"/>
              <a:ext cx="1122592" cy="11225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4" descr="Der Myosuit ermöglicht zusätzliche Unterstützung bei schwachen Beinen">
              <a:extLst>
                <a:ext uri="{FF2B5EF4-FFF2-40B4-BE49-F238E27FC236}">
                  <a16:creationId xmlns:a16="http://schemas.microsoft.com/office/drawing/2014/main" id="{A5DF8886-6382-974D-8163-61FDD2253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437" y="3803727"/>
              <a:ext cx="1477095" cy="309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 11" descr="LHS - homepage">
              <a:extLst>
                <a:ext uri="{FF2B5EF4-FFF2-40B4-BE49-F238E27FC236}">
                  <a16:creationId xmlns:a16="http://schemas.microsoft.com/office/drawing/2014/main" id="{759DFF7A-7222-5142-AF41-46A488174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859" y="2853090"/>
              <a:ext cx="1326103" cy="742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Image 13" descr="Medicol Sàrl - Le Mont-sur-Lausanne, Lausanne">
              <a:extLst>
                <a:ext uri="{FF2B5EF4-FFF2-40B4-BE49-F238E27FC236}">
                  <a16:creationId xmlns:a16="http://schemas.microsoft.com/office/drawing/2014/main" id="{B89DEB72-72C1-8A41-AFB5-D5FD77F3D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364" y="5220756"/>
              <a:ext cx="1073356" cy="1073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Image 12" descr="Physio Clinics - Votre réseau de centres de physiothérapie en Suisse romande">
              <a:extLst>
                <a:ext uri="{FF2B5EF4-FFF2-40B4-BE49-F238E27FC236}">
                  <a16:creationId xmlns:a16="http://schemas.microsoft.com/office/drawing/2014/main" id="{7E39E025-8503-7E46-A8F4-37D558982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675" y="3611446"/>
              <a:ext cx="1326103" cy="5686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Image 14" descr="PLATEFORME-REHA – Agir ensemble pour la réadaptation">
              <a:extLst>
                <a:ext uri="{FF2B5EF4-FFF2-40B4-BE49-F238E27FC236}">
                  <a16:creationId xmlns:a16="http://schemas.microsoft.com/office/drawing/2014/main" id="{A533BF13-9A59-5441-BAF9-B02326413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9550" y="2439036"/>
              <a:ext cx="1397575" cy="298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Image 7" descr="Service de physio à domicile - Swiss Rehabilitation">
              <a:extLst>
                <a:ext uri="{FF2B5EF4-FFF2-40B4-BE49-F238E27FC236}">
                  <a16:creationId xmlns:a16="http://schemas.microsoft.com/office/drawing/2014/main" id="{CF3D7263-60EB-2F47-90BB-229151172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2495" y="1679358"/>
              <a:ext cx="1258813" cy="452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Image 9" descr="Espace Compétences SA – Formations de la santé et du social – [Centre  romand de formation de la santé et du social] de l&amp;#39;Association H+ Les  Hôpitaux de Suisse l&amp;#39;Association Suisse des">
              <a:extLst>
                <a:ext uri="{FF2B5EF4-FFF2-40B4-BE49-F238E27FC236}">
                  <a16:creationId xmlns:a16="http://schemas.microsoft.com/office/drawing/2014/main" id="{3446A2C5-9615-224F-B250-DA4ACB38A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769" y="4541192"/>
              <a:ext cx="738547" cy="63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Image 3" descr="Le Marronnier | établissement médico-social à Lutry">
              <a:extLst>
                <a:ext uri="{FF2B5EF4-FFF2-40B4-BE49-F238E27FC236}">
                  <a16:creationId xmlns:a16="http://schemas.microsoft.com/office/drawing/2014/main" id="{F4DF540B-42EE-E746-881B-821623A55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477" y="3047726"/>
              <a:ext cx="1806979" cy="298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4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3FE25F2-ACB7-A84C-BAC7-5928B94B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74062" y="1568431"/>
              <a:ext cx="2032000" cy="546100"/>
            </a:xfrm>
            <a:prstGeom prst="rect">
              <a:avLst/>
            </a:prstGeom>
          </p:spPr>
        </p:pic>
      </p:grpSp>
      <p:sp>
        <p:nvSpPr>
          <p:cNvPr id="50" name="object 3">
            <a:extLst>
              <a:ext uri="{FF2B5EF4-FFF2-40B4-BE49-F238E27FC236}">
                <a16:creationId xmlns:a16="http://schemas.microsoft.com/office/drawing/2014/main" id="{96C94B16-D5A1-5F4E-A608-8767E4312B33}"/>
              </a:ext>
            </a:extLst>
          </p:cNvPr>
          <p:cNvSpPr txBox="1"/>
          <p:nvPr/>
        </p:nvSpPr>
        <p:spPr>
          <a:xfrm>
            <a:off x="439417" y="112748"/>
            <a:ext cx="1160463" cy="209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0583">
              <a:spcBef>
                <a:spcPts val="133"/>
              </a:spcBef>
            </a:pPr>
            <a:r>
              <a:rPr sz="583" spc="37" dirty="0">
                <a:solidFill>
                  <a:srgbClr val="333333"/>
                </a:solidFill>
                <a:latin typeface="AttenRoundNew-Book"/>
                <a:cs typeface="AttenRoundNew-Book"/>
              </a:rPr>
              <a:t>MINDMAZE</a:t>
            </a:r>
            <a:endParaRPr sz="583" dirty="0">
              <a:latin typeface="AttenRoundNew-Book"/>
              <a:cs typeface="AttenRoundNew-Book"/>
            </a:endParaRPr>
          </a:p>
          <a:p>
            <a:pPr marL="10583">
              <a:spcBef>
                <a:spcPts val="50"/>
              </a:spcBef>
            </a:pPr>
            <a:r>
              <a:rPr lang="en-US" sz="583" spc="29" dirty="0">
                <a:solidFill>
                  <a:srgbClr val="F37D34"/>
                </a:solidFill>
                <a:latin typeface="AttenRoundNew-Book"/>
                <a:cs typeface="AttenRoundNew-Book"/>
              </a:rPr>
              <a:t>PRÉSENTATION PHARE</a:t>
            </a:r>
            <a:endParaRPr sz="583" dirty="0">
              <a:latin typeface="AttenRoundNew-Book"/>
              <a:cs typeface="AttenRoundNew-Book"/>
            </a:endParaRPr>
          </a:p>
        </p:txBody>
      </p:sp>
      <p:sp>
        <p:nvSpPr>
          <p:cNvPr id="2" name="AutoShape 4" descr="University of Lausanne - Wikipedia">
            <a:extLst>
              <a:ext uri="{FF2B5EF4-FFF2-40B4-BE49-F238E27FC236}">
                <a16:creationId xmlns:a16="http://schemas.microsoft.com/office/drawing/2014/main" id="{E36D5704-8EFE-A74C-8288-FF87E5EA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5550" y="2552700"/>
            <a:ext cx="46609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H"/>
          </a:p>
        </p:txBody>
      </p:sp>
      <p:sp>
        <p:nvSpPr>
          <p:cNvPr id="3" name="AutoShape 6" descr="University of Lausanne - Wikipedia">
            <a:extLst>
              <a:ext uri="{FF2B5EF4-FFF2-40B4-BE49-F238E27FC236}">
                <a16:creationId xmlns:a16="http://schemas.microsoft.com/office/drawing/2014/main" id="{5B5113AA-1487-464A-B70D-45BF2BEA93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17950" y="2705100"/>
            <a:ext cx="46609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A1AE5C-EF1B-A844-A38F-5A2E9B29C570}"/>
              </a:ext>
            </a:extLst>
          </p:cNvPr>
          <p:cNvGrpSpPr/>
          <p:nvPr/>
        </p:nvGrpSpPr>
        <p:grpSpPr>
          <a:xfrm>
            <a:off x="1181303" y="1751521"/>
            <a:ext cx="5016094" cy="4293866"/>
            <a:chOff x="6258870" y="1679360"/>
            <a:chExt cx="5016094" cy="4293866"/>
          </a:xfrm>
        </p:grpSpPr>
        <p:pic>
          <p:nvPicPr>
            <p:cNvPr id="29" name="Image 43">
              <a:extLst>
                <a:ext uri="{FF2B5EF4-FFF2-40B4-BE49-F238E27FC236}">
                  <a16:creationId xmlns:a16="http://schemas.microsoft.com/office/drawing/2014/main" id="{75B42AA9-835E-544D-BCDF-27318E043404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2969" y="1753944"/>
              <a:ext cx="1214120" cy="313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Image 192">
              <a:extLst>
                <a:ext uri="{FF2B5EF4-FFF2-40B4-BE49-F238E27FC236}">
                  <a16:creationId xmlns:a16="http://schemas.microsoft.com/office/drawing/2014/main" id="{4002B615-2D91-B846-9310-4FB756EB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767" y="2539400"/>
              <a:ext cx="845820" cy="313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Image 1" descr="Wirz Brand Relations: Ein Zeichen für den Aufbruch setzen - PR/Corporate">
              <a:extLst>
                <a:ext uri="{FF2B5EF4-FFF2-40B4-BE49-F238E27FC236}">
                  <a16:creationId xmlns:a16="http://schemas.microsoft.com/office/drawing/2014/main" id="{358A4EEF-FB2A-354D-8A9A-3B19C94CC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3592" y="5206743"/>
              <a:ext cx="1006142" cy="712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Image 4" descr="C:\Users\slaithie\AppData\Local\Microsoft\Windows\INetCache\Content.MSO\B47AB4BE.tmp">
              <a:extLst>
                <a:ext uri="{FF2B5EF4-FFF2-40B4-BE49-F238E27FC236}">
                  <a16:creationId xmlns:a16="http://schemas.microsoft.com/office/drawing/2014/main" id="{2781A083-A5B2-0D41-AF2A-C5CF60C71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9100" y="3924006"/>
              <a:ext cx="1028700" cy="289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Image 5" descr="Institution de Lavigny |">
              <a:extLst>
                <a:ext uri="{FF2B5EF4-FFF2-40B4-BE49-F238E27FC236}">
                  <a16:creationId xmlns:a16="http://schemas.microsoft.com/office/drawing/2014/main" id="{DAF47134-F07E-854C-9274-A1DC82F51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145" y="5408189"/>
              <a:ext cx="581025" cy="542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Image 197">
              <a:extLst>
                <a:ext uri="{FF2B5EF4-FFF2-40B4-BE49-F238E27FC236}">
                  <a16:creationId xmlns:a16="http://schemas.microsoft.com/office/drawing/2014/main" id="{C25916FF-282C-0343-A362-06B61AE02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0323" y="3592636"/>
              <a:ext cx="939411" cy="939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Image 2">
              <a:extLst>
                <a:ext uri="{FF2B5EF4-FFF2-40B4-BE49-F238E27FC236}">
                  <a16:creationId xmlns:a16="http://schemas.microsoft.com/office/drawing/2014/main" id="{586F1A94-A24A-594B-ADA1-C961C09DC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r:link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7354" y="4659460"/>
              <a:ext cx="1230630" cy="23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Image 3">
              <a:extLst>
                <a:ext uri="{FF2B5EF4-FFF2-40B4-BE49-F238E27FC236}">
                  <a16:creationId xmlns:a16="http://schemas.microsoft.com/office/drawing/2014/main" id="{90970E21-7F1E-0B4C-9817-086164789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r:link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7689" y="4574490"/>
              <a:ext cx="1057275" cy="259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Image 48">
              <a:extLst>
                <a:ext uri="{FF2B5EF4-FFF2-40B4-BE49-F238E27FC236}">
                  <a16:creationId xmlns:a16="http://schemas.microsoft.com/office/drawing/2014/main" id="{B9B9B133-F754-514D-BA9B-952E50D3E444}"/>
                </a:ext>
              </a:extLst>
            </p:cNvPr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084" y="2491447"/>
              <a:ext cx="1176020" cy="30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Image 195">
              <a:extLst>
                <a:ext uri="{FF2B5EF4-FFF2-40B4-BE49-F238E27FC236}">
                  <a16:creationId xmlns:a16="http://schemas.microsoft.com/office/drawing/2014/main" id="{ADD72C80-74F1-1543-87CC-7FE01F70AB22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2585" y="3152715"/>
              <a:ext cx="953770" cy="295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Image 45">
              <a:extLst>
                <a:ext uri="{FF2B5EF4-FFF2-40B4-BE49-F238E27FC236}">
                  <a16:creationId xmlns:a16="http://schemas.microsoft.com/office/drawing/2014/main" id="{2DEB88C4-A404-E24F-894F-451E91BEB702}"/>
                </a:ext>
              </a:extLst>
            </p:cNvPr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935" y="4563575"/>
              <a:ext cx="897029" cy="426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Image 198">
              <a:extLst>
                <a:ext uri="{FF2B5EF4-FFF2-40B4-BE49-F238E27FC236}">
                  <a16:creationId xmlns:a16="http://schemas.microsoft.com/office/drawing/2014/main" id="{6ABFF218-1791-D44C-974F-F8913510C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1121" y="3211030"/>
              <a:ext cx="1294765" cy="326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Image 49">
              <a:extLst>
                <a:ext uri="{FF2B5EF4-FFF2-40B4-BE49-F238E27FC236}">
                  <a16:creationId xmlns:a16="http://schemas.microsoft.com/office/drawing/2014/main" id="{EBB6A157-826C-F14C-9FC0-30D274E15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2590" y="1734363"/>
              <a:ext cx="865505" cy="341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Image 194" descr="C:\Users\slaithie\AppData\Local\Microsoft\Windows\INetCache\Content.MSO\A289AB7.tmp">
              <a:extLst>
                <a:ext uri="{FF2B5EF4-FFF2-40B4-BE49-F238E27FC236}">
                  <a16:creationId xmlns:a16="http://schemas.microsoft.com/office/drawing/2014/main" id="{4668DADB-4773-2349-AF86-AC4B3B096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3595" y="3125671"/>
              <a:ext cx="485775" cy="48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Image 46">
              <a:extLst>
                <a:ext uri="{FF2B5EF4-FFF2-40B4-BE49-F238E27FC236}">
                  <a16:creationId xmlns:a16="http://schemas.microsoft.com/office/drawing/2014/main" id="{A8D46A35-C410-B940-B6C3-7ED373B05638}"/>
                </a:ext>
              </a:extLst>
            </p:cNvPr>
            <p:cNvPicPr/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5156" y="5078053"/>
              <a:ext cx="1152525" cy="8951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Image 44">
              <a:extLst>
                <a:ext uri="{FF2B5EF4-FFF2-40B4-BE49-F238E27FC236}">
                  <a16:creationId xmlns:a16="http://schemas.microsoft.com/office/drawing/2014/main" id="{E7645D0B-60EB-3541-A468-8020A95E0DC9}"/>
                </a:ext>
              </a:extLst>
            </p:cNvPr>
            <p:cNvPicPr/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4110" y="2412147"/>
              <a:ext cx="889093" cy="629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Image 47" descr="RELAB | CYBATHLON ETH Zürich">
              <a:extLst>
                <a:ext uri="{FF2B5EF4-FFF2-40B4-BE49-F238E27FC236}">
                  <a16:creationId xmlns:a16="http://schemas.microsoft.com/office/drawing/2014/main" id="{F5943726-7691-EA40-B8CE-C8EF3D1715AE}"/>
                </a:ext>
              </a:extLst>
            </p:cNvPr>
            <p:cNvPicPr/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2590" y="3861196"/>
              <a:ext cx="1152525" cy="42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71B7D6-AAD2-6141-B568-7A01F9B50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6258870" y="1679360"/>
              <a:ext cx="1981200" cy="43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4982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09EAD4-3F8F-A846-89F9-7AB6E0C6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6B09D0-14D4-BA40-82FF-3A87ADF1D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D102-48B3-D341-8EE8-B039881788A6}" type="slidenum">
              <a:rPr lang="en-GB" smtClean="0"/>
              <a:t>17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A073F-457B-2845-B9E8-C965AD883F42}"/>
              </a:ext>
            </a:extLst>
          </p:cNvPr>
          <p:cNvSpPr txBox="1"/>
          <p:nvPr/>
        </p:nvSpPr>
        <p:spPr>
          <a:xfrm>
            <a:off x="153743" y="799306"/>
            <a:ext cx="1203825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 du système actuel</a:t>
            </a:r>
          </a:p>
          <a:p>
            <a:r>
              <a:rPr lang="en-GB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Plate-forme de saisie des données </a:t>
            </a:r>
          </a:p>
          <a:p>
            <a:r>
              <a:rPr lang="en-GB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Étude 1 : </a:t>
            </a:r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Contrôle du rapport coût-efficacité du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 actuel </a:t>
            </a:r>
            <a:r>
              <a:rPr lang="en-GB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(N=1800)</a:t>
            </a:r>
            <a:endParaRPr lang="en-GB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</a:p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Définition des programmes cliniques du nouveau modèle de soins</a:t>
            </a:r>
          </a:p>
          <a:p>
            <a:endParaRPr lang="en-GB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     Mise en œuvre de nouveaux programmes cliniques dans les soins</a:t>
            </a:r>
          </a:p>
          <a:p>
            <a:endParaRPr lang="en-GB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Étude 2 : suivi du rapport coût-efficacité du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nouveau modèle </a:t>
            </a:r>
          </a:p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                             Analyses, résultats et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Feuille de route pour l'adoption</a:t>
            </a:r>
            <a:r>
              <a:rPr lang="en-GB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compris l'éducation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F3FBE9-5BBE-4D47-8894-4C295DE9ACBC}"/>
              </a:ext>
            </a:extLst>
          </p:cNvPr>
          <p:cNvSpPr txBox="1">
            <a:spLocks/>
          </p:cNvSpPr>
          <p:nvPr/>
        </p:nvSpPr>
        <p:spPr>
          <a:xfrm>
            <a:off x="252339" y="136525"/>
            <a:ext cx="1139210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600" dirty="0" err="1">
                <a:latin typeface="Arial" panose="020B0604020202020204" pitchFamily="34" charset="0"/>
                <a:cs typeface="Arial" panose="020B0604020202020204" pitchFamily="34" charset="0"/>
              </a:rPr>
              <a:t>Jalons</a:t>
            </a:r>
            <a:endParaRPr lang="fr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97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368817" y="2970117"/>
            <a:ext cx="3454400" cy="1755200"/>
          </a:xfrm>
          <a:prstGeom prst="rect">
            <a:avLst/>
          </a:prstGeom>
          <a:solidFill>
            <a:srgbClr val="24274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Sous-projet 1 : </a:t>
            </a:r>
            <a:endParaRPr sz="1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 de continuum de soins </a:t>
            </a:r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Métrique : Modèle unifié à 3 piliers validé (clinique, opérationnel, économique)</a:t>
            </a:r>
            <a:endParaRPr sz="1467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4362467" y="4876994"/>
            <a:ext cx="3454400" cy="1755200"/>
          </a:xfrm>
          <a:prstGeom prst="rect">
            <a:avLst/>
          </a:prstGeom>
          <a:solidFill>
            <a:schemeClr val="bg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latin typeface="Arial" panose="020B0604020202020204" pitchFamily="34" charset="0"/>
                <a:cs typeface="Arial" panose="020B0604020202020204" pitchFamily="34" charset="0"/>
              </a:rPr>
              <a:t>Sous-projet 5 : </a:t>
            </a:r>
            <a:endParaRPr sz="17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latin typeface="Arial" panose="020B0604020202020204" pitchFamily="34" charset="0"/>
                <a:cs typeface="Arial" panose="020B0604020202020204" pitchFamily="34" charset="0"/>
              </a:rPr>
              <a:t>Éducation et formation</a:t>
            </a:r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Métrique : création d'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maîtrise 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neuro-réhabilitation 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; 3 ateliers pour les soignants ; campagne de </a:t>
            </a:r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diffusion 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(100+ hôpitaux)</a:t>
            </a:r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356552" y="1055810"/>
            <a:ext cx="3454400" cy="1755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latin typeface="Arial" panose="020B0604020202020204" pitchFamily="34" charset="0"/>
                <a:cs typeface="Arial" panose="020B0604020202020204" pitchFamily="34" charset="0"/>
              </a:rPr>
              <a:t>Sous-projet 3 : </a:t>
            </a:r>
            <a:endParaRPr sz="17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latin typeface="Arial" panose="020B0604020202020204" pitchFamily="34" charset="0"/>
                <a:cs typeface="Arial" panose="020B0604020202020204" pitchFamily="34" charset="0"/>
              </a:rPr>
              <a:t>Infrastructure et saisie des données</a:t>
            </a:r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Métrique : Une plateforme de données universelle</a:t>
            </a:r>
            <a:endParaRPr sz="1467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467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81051" y="1042162"/>
            <a:ext cx="3454400" cy="175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Sous-projet 2 : </a:t>
            </a:r>
            <a:endParaRPr sz="1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 thérapeutiques</a:t>
            </a:r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Métrique : programmes thérapeutiques pour 3 </a:t>
            </a:r>
            <a:r>
              <a:rPr lang="en" sz="1467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étiologies</a:t>
            </a:r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Google Shape;58;p13"/>
          <p:cNvCxnSpPr>
            <a:cxnSpLocks/>
            <a:endCxn id="54" idx="0"/>
          </p:cNvCxnSpPr>
          <p:nvPr/>
        </p:nvCxnSpPr>
        <p:spPr>
          <a:xfrm rot="16200000" flipH="1">
            <a:off x="5900661" y="2774761"/>
            <a:ext cx="390694" cy="17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lg" len="med"/>
            <a:tailEnd type="stealth" w="lg" len="med"/>
          </a:ln>
        </p:spPr>
      </p:cxnSp>
      <p:cxnSp>
        <p:nvCxnSpPr>
          <p:cNvPr id="60" name="Google Shape;60;p13"/>
          <p:cNvCxnSpPr>
            <a:cxnSpLocks/>
            <a:stCxn id="56" idx="2"/>
            <a:endCxn id="54" idx="3"/>
          </p:cNvCxnSpPr>
          <p:nvPr/>
        </p:nvCxnSpPr>
        <p:spPr>
          <a:xfrm rot="5400000">
            <a:off x="8435132" y="2199096"/>
            <a:ext cx="1036707" cy="2260535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lg" len="med"/>
            <a:tailEnd type="stealth" w="lg" len="med"/>
          </a:ln>
        </p:spPr>
      </p:cxnSp>
      <p:sp>
        <p:nvSpPr>
          <p:cNvPr id="59" name="Google Shape;59;p13"/>
          <p:cNvSpPr txBox="1"/>
          <p:nvPr/>
        </p:nvSpPr>
        <p:spPr>
          <a:xfrm>
            <a:off x="4368817" y="1056236"/>
            <a:ext cx="3454400" cy="1755200"/>
          </a:xfrm>
          <a:prstGeom prst="rect">
            <a:avLst/>
          </a:prstGeom>
          <a:solidFill>
            <a:srgbClr val="F47E3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Sous-projet 4 : </a:t>
            </a:r>
            <a:endParaRPr sz="1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Socio-économie </a:t>
            </a:r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Métrique : Un modèle de remboursement</a:t>
            </a:r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Google Shape;61;p13">
            <a:extLst>
              <a:ext uri="{FF2B5EF4-FFF2-40B4-BE49-F238E27FC236}">
                <a16:creationId xmlns:a16="http://schemas.microsoft.com/office/drawing/2014/main" id="{9CD83B93-7EDD-4008-90C6-7A74C9EF4B30}"/>
              </a:ext>
            </a:extLst>
          </p:cNvPr>
          <p:cNvCxnSpPr/>
          <p:nvPr/>
        </p:nvCxnSpPr>
        <p:spPr>
          <a:xfrm rot="-5400000" flipH="1">
            <a:off x="2522251" y="2233235"/>
            <a:ext cx="1432400" cy="2260400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lg" len="med"/>
            <a:tailEnd type="stealth" w="lg" len="med"/>
          </a:ln>
        </p:spPr>
      </p:cxnSp>
      <p:cxnSp>
        <p:nvCxnSpPr>
          <p:cNvPr id="16" name="Google Shape;63;p13">
            <a:extLst>
              <a:ext uri="{FF2B5EF4-FFF2-40B4-BE49-F238E27FC236}">
                <a16:creationId xmlns:a16="http://schemas.microsoft.com/office/drawing/2014/main" id="{DF670D57-730E-4271-ACB5-640AE667445A}"/>
              </a:ext>
            </a:extLst>
          </p:cNvPr>
          <p:cNvCxnSpPr>
            <a:cxnSpLocks/>
          </p:cNvCxnSpPr>
          <p:nvPr/>
        </p:nvCxnSpPr>
        <p:spPr>
          <a:xfrm>
            <a:off x="2108247" y="4079636"/>
            <a:ext cx="2260930" cy="1655095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med"/>
            <a:tailEnd type="stealth" w="lg" len="med"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7C82C8-9071-D746-A1FB-F82E16995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625" y="251688"/>
            <a:ext cx="5112790" cy="612914"/>
          </a:xfrm>
          <a:prstGeom prst="rect">
            <a:avLst/>
          </a:prstGeom>
        </p:spPr>
      </p:pic>
      <p:cxnSp>
        <p:nvCxnSpPr>
          <p:cNvPr id="25" name="Google Shape;58;p13">
            <a:extLst>
              <a:ext uri="{FF2B5EF4-FFF2-40B4-BE49-F238E27FC236}">
                <a16:creationId xmlns:a16="http://schemas.microsoft.com/office/drawing/2014/main" id="{8B6B2AD5-5CD1-E74E-8BC3-72233553A8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85656" y="4741464"/>
            <a:ext cx="390694" cy="17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lg" len="med"/>
            <a:tailEnd type="stealth" w="lg" len="med"/>
          </a:ln>
        </p:spPr>
      </p:cxnSp>
    </p:spTree>
    <p:extLst>
      <p:ext uri="{BB962C8B-B14F-4D97-AF65-F5344CB8AC3E}">
        <p14:creationId xmlns:p14="http://schemas.microsoft.com/office/powerpoint/2010/main" val="4140990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368817" y="2970117"/>
            <a:ext cx="3454400" cy="1755200"/>
          </a:xfrm>
          <a:prstGeom prst="rect">
            <a:avLst/>
          </a:prstGeom>
          <a:solidFill>
            <a:srgbClr val="24274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Sous-projet 1 : </a:t>
            </a:r>
            <a:endParaRPr sz="1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 de continuum de soins </a:t>
            </a:r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Métrique : Modèle unifié à 3 piliers validé (clinique, opérationnel, économique)</a:t>
            </a:r>
            <a:endParaRPr sz="1467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7C82C8-9071-D746-A1FB-F82E16995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625" y="251688"/>
            <a:ext cx="5112790" cy="6129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802C20-16E3-5244-B888-624846DAE51E}"/>
              </a:ext>
            </a:extLst>
          </p:cNvPr>
          <p:cNvSpPr txBox="1"/>
          <p:nvPr/>
        </p:nvSpPr>
        <p:spPr>
          <a:xfrm>
            <a:off x="230205" y="4566413"/>
            <a:ext cx="493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Tâches 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A090E-0AD4-2348-9197-D5E5A7484A2F}"/>
              </a:ext>
            </a:extLst>
          </p:cNvPr>
          <p:cNvSpPr txBox="1"/>
          <p:nvPr/>
        </p:nvSpPr>
        <p:spPr>
          <a:xfrm>
            <a:off x="110426" y="5198275"/>
            <a:ext cx="11816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Synthèse des résultats des deux études pour démontrer la valeur du nouveau modèle de soins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E1F450-30A0-5B4F-BCE2-FEFD82180F4B}"/>
              </a:ext>
            </a:extLst>
          </p:cNvPr>
          <p:cNvSpPr txBox="1"/>
          <p:nvPr/>
        </p:nvSpPr>
        <p:spPr>
          <a:xfrm>
            <a:off x="110426" y="6117426"/>
            <a:ext cx="118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Valider avec les principales parties prenantes la mise en œuvre du nouveau modèle dans les soins réels à venir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D4E17D-B1F8-434A-B413-759AB65FFD0B}"/>
              </a:ext>
            </a:extLst>
          </p:cNvPr>
          <p:cNvSpPr txBox="1"/>
          <p:nvPr/>
        </p:nvSpPr>
        <p:spPr>
          <a:xfrm>
            <a:off x="2749" y="2376158"/>
            <a:ext cx="2832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Andrea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Serino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20E2F5-2F09-2746-B8A3-A9355F25E79E}"/>
              </a:ext>
            </a:extLst>
          </p:cNvPr>
          <p:cNvSpPr txBox="1"/>
          <p:nvPr/>
        </p:nvSpPr>
        <p:spPr>
          <a:xfrm>
            <a:off x="1750670" y="2393516"/>
            <a:ext cx="1575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Gianni Rossi</a:t>
            </a:r>
            <a:endParaRPr lang="en-GB" dirty="0"/>
          </a:p>
        </p:txBody>
      </p:sp>
      <p:pic>
        <p:nvPicPr>
          <p:cNvPr id="7170" name="Picture 2" descr="Andréa Serino - FBM UNIL">
            <a:extLst>
              <a:ext uri="{FF2B5EF4-FFF2-40B4-BE49-F238E27FC236}">
                <a16:creationId xmlns:a16="http://schemas.microsoft.com/office/drawing/2014/main" id="{E9A9311C-CB50-AE48-AABE-FECD63D30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r="4216"/>
          <a:stretch/>
        </p:blipFill>
        <p:spPr bwMode="auto">
          <a:xfrm>
            <a:off x="213002" y="947814"/>
            <a:ext cx="1405896" cy="14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ianni Roberto Rossi wird CEO für Suva-Kliniken Bellikon und Sion">
            <a:extLst>
              <a:ext uri="{FF2B5EF4-FFF2-40B4-BE49-F238E27FC236}">
                <a16:creationId xmlns:a16="http://schemas.microsoft.com/office/drawing/2014/main" id="{B1EC9A0A-97B5-434B-913B-56755F641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9" r="8858"/>
          <a:stretch/>
        </p:blipFill>
        <p:spPr bwMode="auto">
          <a:xfrm>
            <a:off x="1835485" y="941874"/>
            <a:ext cx="1283603" cy="144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F19993CA-9981-8D45-9CBA-91B70D33D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91" y="928947"/>
            <a:ext cx="1127257" cy="150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CC0C2A7-B9E6-BA41-BB44-242ACB9609C0}"/>
              </a:ext>
            </a:extLst>
          </p:cNvPr>
          <p:cNvSpPr txBox="1"/>
          <p:nvPr/>
        </p:nvSpPr>
        <p:spPr>
          <a:xfrm>
            <a:off x="3317832" y="2407878"/>
            <a:ext cx="1789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René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Müri</a:t>
            </a:r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C82138D-30D2-AA44-A2B3-459F442742AB}"/>
              </a:ext>
            </a:extLst>
          </p:cNvPr>
          <p:cNvGrpSpPr/>
          <p:nvPr/>
        </p:nvGrpSpPr>
        <p:grpSpPr>
          <a:xfrm>
            <a:off x="10158579" y="2745490"/>
            <a:ext cx="1828555" cy="2568346"/>
            <a:chOff x="10184247" y="3462844"/>
            <a:chExt cx="2032000" cy="3336359"/>
          </a:xfrm>
        </p:grpSpPr>
        <p:pic>
          <p:nvPicPr>
            <p:cNvPr id="30" name="Image 2" descr="C:\Users\slaithie\AppData\Local\Microsoft\Windows\INetCache\Content.MSO\32DFCB02.tmp">
              <a:extLst>
                <a:ext uri="{FF2B5EF4-FFF2-40B4-BE49-F238E27FC236}">
                  <a16:creationId xmlns:a16="http://schemas.microsoft.com/office/drawing/2014/main" id="{7A859206-0092-2444-977D-578731CCE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4827" y="6326533"/>
              <a:ext cx="873455" cy="472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Image 6" descr="Hocoma | LinkedIn">
              <a:extLst>
                <a:ext uri="{FF2B5EF4-FFF2-40B4-BE49-F238E27FC236}">
                  <a16:creationId xmlns:a16="http://schemas.microsoft.com/office/drawing/2014/main" id="{377E061A-D32A-4948-8F9B-4E9BB9B2D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5690" y="3843019"/>
              <a:ext cx="1122592" cy="11225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Image 4" descr="Der Myosuit ermöglicht zusätzliche Unterstützung bei schwachen Beinen">
              <a:extLst>
                <a:ext uri="{FF2B5EF4-FFF2-40B4-BE49-F238E27FC236}">
                  <a16:creationId xmlns:a16="http://schemas.microsoft.com/office/drawing/2014/main" id="{BBBC13FC-E222-0D4D-AF3D-DCA711898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1622" y="5698140"/>
              <a:ext cx="1477095" cy="309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Image 11" descr="LHS - homepage">
              <a:extLst>
                <a:ext uri="{FF2B5EF4-FFF2-40B4-BE49-F238E27FC236}">
                  <a16:creationId xmlns:a16="http://schemas.microsoft.com/office/drawing/2014/main" id="{438CD80A-1CAF-CC4E-A570-D46661CC9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1044" y="4747503"/>
              <a:ext cx="1326103" cy="742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128D0AB-B5ED-8049-939C-EDABA6F7C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184247" y="3462844"/>
              <a:ext cx="2032000" cy="5461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12C28E-940F-7247-8735-A3DD995B9474}"/>
              </a:ext>
            </a:extLst>
          </p:cNvPr>
          <p:cNvGrpSpPr/>
          <p:nvPr/>
        </p:nvGrpSpPr>
        <p:grpSpPr>
          <a:xfrm>
            <a:off x="8252541" y="3375469"/>
            <a:ext cx="1397575" cy="1019216"/>
            <a:chOff x="8099627" y="3204743"/>
            <a:chExt cx="1397575" cy="1019216"/>
          </a:xfrm>
        </p:grpSpPr>
        <p:pic>
          <p:nvPicPr>
            <p:cNvPr id="35" name="Image 14" descr="PLATEFORME-REHA – Agir ensemble pour la réadaptation">
              <a:extLst>
                <a:ext uri="{FF2B5EF4-FFF2-40B4-BE49-F238E27FC236}">
                  <a16:creationId xmlns:a16="http://schemas.microsoft.com/office/drawing/2014/main" id="{6D4CFBB7-6D71-DD40-8DD9-689CA75A8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627" y="3204743"/>
              <a:ext cx="1397575" cy="298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Image 198">
              <a:extLst>
                <a:ext uri="{FF2B5EF4-FFF2-40B4-BE49-F238E27FC236}">
                  <a16:creationId xmlns:a16="http://schemas.microsoft.com/office/drawing/2014/main" id="{58616ED7-A132-4F44-BD2F-F64105B27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1031" y="3897569"/>
              <a:ext cx="1294765" cy="3263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2768032D-9226-7447-A6AC-D7FA56DDD7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8221" y="1320708"/>
            <a:ext cx="5451184" cy="119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1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01900" y="7838838"/>
            <a:ext cx="1793239" cy="248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F37D34"/>
                </a:solidFill>
                <a:latin typeface="AttenRoundNew-Book"/>
                <a:ea typeface="+mn-ea"/>
                <a:cs typeface="AttenRoundNew-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GB" smtClean="0"/>
              <a:t>2</a:t>
            </a:fld>
            <a:endParaRPr lang="en-GB"/>
          </a:p>
          <a:p>
            <a:pPr marL="38100">
              <a:spcBef>
                <a:spcPts val="60"/>
              </a:spcBef>
            </a:pPr>
            <a:r>
              <a:rPr lang="en-GB" spc="35">
                <a:solidFill>
                  <a:srgbClr val="333333"/>
                </a:solidFill>
              </a:rPr>
              <a:t>STRICTEMENT </a:t>
            </a:r>
            <a:r>
              <a:rPr lang="en-GB" spc="25">
                <a:solidFill>
                  <a:srgbClr val="333333"/>
                </a:solidFill>
              </a:rPr>
              <a:t>PRIVÉ </a:t>
            </a:r>
            <a:r>
              <a:rPr lang="en-GB" spc="30">
                <a:solidFill>
                  <a:srgbClr val="333333"/>
                </a:solidFill>
              </a:rPr>
              <a:t>ET </a:t>
            </a:r>
            <a:r>
              <a:rPr lang="en-GB" spc="35">
                <a:solidFill>
                  <a:srgbClr val="333333"/>
                </a:solidFill>
              </a:rPr>
              <a:t>CONFIDENTIEL</a:t>
            </a:r>
            <a:endParaRPr spc="29" dirty="0">
              <a:solidFill>
                <a:srgbClr val="33333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36CB29-D9A2-2440-97C7-985BA16A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0" y="321138"/>
            <a:ext cx="11392109" cy="1325563"/>
          </a:xfrm>
        </p:spPr>
        <p:txBody>
          <a:bodyPr/>
          <a:lstStyle/>
          <a:p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Aperçu de l'initiative phare d'Innosuisse 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(FI)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8B2593-172A-7442-98AA-37D8067012AC}"/>
              </a:ext>
            </a:extLst>
          </p:cNvPr>
          <p:cNvSpPr txBox="1">
            <a:spLocks/>
          </p:cNvSpPr>
          <p:nvPr/>
        </p:nvSpPr>
        <p:spPr>
          <a:xfrm>
            <a:off x="304021" y="1634344"/>
            <a:ext cx="11187393" cy="2176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Stimuler l'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innovation </a:t>
            </a:r>
            <a:r>
              <a:rPr lang="fr-CH" sz="2800" i="1" dirty="0">
                <a:latin typeface="Arial" panose="020B0604020202020204" pitchFamily="34" charset="0"/>
                <a:cs typeface="Arial" panose="020B0604020202020204" pitchFamily="34" charset="0"/>
              </a:rPr>
              <a:t>collaborative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dans des domaines pertinents pour une grande partie de l'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économie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ou de la société -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offrant des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solutions aux défis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actuels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ou futurs -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renforçant ainsi la compétitivité de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Suisse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8080F3-8BFC-B64E-97F3-BA670C89EA66}"/>
              </a:ext>
            </a:extLst>
          </p:cNvPr>
          <p:cNvSpPr/>
          <p:nvPr/>
        </p:nvSpPr>
        <p:spPr>
          <a:xfrm>
            <a:off x="2261288" y="4052143"/>
            <a:ext cx="1742757" cy="840318"/>
          </a:xfrm>
          <a:prstGeom prst="rect">
            <a:avLst/>
          </a:prstGeom>
          <a:solidFill>
            <a:srgbClr val="F47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Soins de santé</a:t>
            </a:r>
          </a:p>
          <a:p>
            <a:pPr algn="ctr"/>
            <a:r>
              <a:rPr lang="en-CH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medtech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F4F1EB-D2A8-2943-B88F-BD0DAA00D721}"/>
              </a:ext>
            </a:extLst>
          </p:cNvPr>
          <p:cNvSpPr/>
          <p:nvPr/>
        </p:nvSpPr>
        <p:spPr>
          <a:xfrm>
            <a:off x="4149731" y="4052143"/>
            <a:ext cx="1742757" cy="840318"/>
          </a:xfrm>
          <a:prstGeom prst="rect">
            <a:avLst/>
          </a:prstGeom>
          <a:solidFill>
            <a:srgbClr val="242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Immobilier et urbanisme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5F3110-A882-6043-AD47-7C97D1975205}"/>
              </a:ext>
            </a:extLst>
          </p:cNvPr>
          <p:cNvSpPr/>
          <p:nvPr/>
        </p:nvSpPr>
        <p:spPr>
          <a:xfrm>
            <a:off x="2261287" y="4997604"/>
            <a:ext cx="1742757" cy="840318"/>
          </a:xfrm>
          <a:prstGeom prst="rect">
            <a:avLst/>
          </a:prstGeom>
          <a:solidFill>
            <a:srgbClr val="242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Tourisme et voyages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FF99F7-6DD5-9C4D-889C-242405CF76E4}"/>
              </a:ext>
            </a:extLst>
          </p:cNvPr>
          <p:cNvSpPr/>
          <p:nvPr/>
        </p:nvSpPr>
        <p:spPr>
          <a:xfrm>
            <a:off x="4149731" y="4997499"/>
            <a:ext cx="1742757" cy="840318"/>
          </a:xfrm>
          <a:prstGeom prst="rect">
            <a:avLst/>
          </a:prstGeom>
          <a:solidFill>
            <a:srgbClr val="242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Éducation, apprentissage et enseignement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E31205-FE44-6E49-A08A-06980ED1B599}"/>
              </a:ext>
            </a:extLst>
          </p:cNvPr>
          <p:cNvSpPr/>
          <p:nvPr/>
        </p:nvSpPr>
        <p:spPr>
          <a:xfrm>
            <a:off x="6371818" y="4052143"/>
            <a:ext cx="1742757" cy="840318"/>
          </a:xfrm>
          <a:prstGeom prst="rect">
            <a:avLst/>
          </a:prstGeom>
          <a:solidFill>
            <a:srgbClr val="242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Changement démographique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C756CC-51DD-EB49-B239-53FB1F192CB9}"/>
              </a:ext>
            </a:extLst>
          </p:cNvPr>
          <p:cNvSpPr/>
          <p:nvPr/>
        </p:nvSpPr>
        <p:spPr>
          <a:xfrm>
            <a:off x="8263300" y="4052143"/>
            <a:ext cx="1742757" cy="840318"/>
          </a:xfrm>
          <a:prstGeom prst="rect">
            <a:avLst/>
          </a:prstGeom>
          <a:solidFill>
            <a:srgbClr val="242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Décarbonisation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DB0EF7-58B7-3441-8EFD-636C7B57DF74}"/>
              </a:ext>
            </a:extLst>
          </p:cNvPr>
          <p:cNvSpPr/>
          <p:nvPr/>
        </p:nvSpPr>
        <p:spPr>
          <a:xfrm>
            <a:off x="6371817" y="4997499"/>
            <a:ext cx="1742757" cy="840318"/>
          </a:xfrm>
          <a:prstGeom prst="rect">
            <a:avLst/>
          </a:prstGeom>
          <a:solidFill>
            <a:srgbClr val="242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Chaîne d'approvisionnement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FABF0A-2D83-5A47-A7D3-67B8421332BA}"/>
              </a:ext>
            </a:extLst>
          </p:cNvPr>
          <p:cNvSpPr/>
          <p:nvPr/>
        </p:nvSpPr>
        <p:spPr>
          <a:xfrm>
            <a:off x="8263300" y="4997499"/>
            <a:ext cx="1742757" cy="840318"/>
          </a:xfrm>
          <a:prstGeom prst="rect">
            <a:avLst/>
          </a:prstGeom>
          <a:solidFill>
            <a:srgbClr val="242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Résilience des infrastructures TIC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22DA1-3D9E-874A-ADD1-1D3DB1615F6D}"/>
              </a:ext>
            </a:extLst>
          </p:cNvPr>
          <p:cNvSpPr/>
          <p:nvPr/>
        </p:nvSpPr>
        <p:spPr>
          <a:xfrm>
            <a:off x="2261287" y="6002116"/>
            <a:ext cx="3631201" cy="422893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Accélération numérique COVID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7EB8F0-3637-F848-8E59-0628CFDA6D3E}"/>
              </a:ext>
            </a:extLst>
          </p:cNvPr>
          <p:cNvSpPr/>
          <p:nvPr/>
        </p:nvSpPr>
        <p:spPr>
          <a:xfrm>
            <a:off x="6371817" y="6002011"/>
            <a:ext cx="3631201" cy="422893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Résilience sociale</a:t>
            </a:r>
          </a:p>
        </p:txBody>
      </p:sp>
    </p:spTree>
    <p:extLst>
      <p:ext uri="{BB962C8B-B14F-4D97-AF65-F5344CB8AC3E}">
        <p14:creationId xmlns:p14="http://schemas.microsoft.com/office/powerpoint/2010/main" val="2910346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/>
        </p:nvSpPr>
        <p:spPr>
          <a:xfrm>
            <a:off x="381051" y="1042162"/>
            <a:ext cx="3454400" cy="175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Sous-projet 2 : </a:t>
            </a:r>
            <a:endParaRPr sz="1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 thérapeutiques</a:t>
            </a:r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Métrique : programmes thérapeutiques pour 3 </a:t>
            </a:r>
            <a:r>
              <a:rPr lang="en" sz="1467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étiologies</a:t>
            </a:r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7C82C8-9071-D746-A1FB-F82E16995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625" y="251688"/>
            <a:ext cx="5112790" cy="6129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CAE8A78-DE68-F94A-8015-DC8B2623C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426" y="1335562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938FAF-C90E-C14B-92EB-687B50F0CFC0}"/>
              </a:ext>
            </a:extLst>
          </p:cNvPr>
          <p:cNvSpPr txBox="1"/>
          <p:nvPr/>
        </p:nvSpPr>
        <p:spPr>
          <a:xfrm>
            <a:off x="5467197" y="1258606"/>
            <a:ext cx="4937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3 axes :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Cognition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Membres supérieurs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Membres inférieurs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918BBDF-9DB2-9D4F-84AE-C2DA277F9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290" y="1326005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BFBB70-8910-6E43-A777-DE2705FA5359}"/>
              </a:ext>
            </a:extLst>
          </p:cNvPr>
          <p:cNvSpPr txBox="1"/>
          <p:nvPr/>
        </p:nvSpPr>
        <p:spPr>
          <a:xfrm>
            <a:off x="245376" y="3660820"/>
            <a:ext cx="885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Définir les meilleurs indicateurs de résultats pour mesurer l'efficacité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6D286D-D509-9643-BD08-0D41F1EF4550}"/>
              </a:ext>
            </a:extLst>
          </p:cNvPr>
          <p:cNvSpPr txBox="1"/>
          <p:nvPr/>
        </p:nvSpPr>
        <p:spPr>
          <a:xfrm>
            <a:off x="245376" y="4375133"/>
            <a:ext cx="10337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Définir de nouveaux modèles de neuroréhabilitation dans le cadre du continuum de soins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7EA2D2-F938-3F4E-9109-731D6FC65B1F}"/>
              </a:ext>
            </a:extLst>
          </p:cNvPr>
          <p:cNvSpPr txBox="1"/>
          <p:nvPr/>
        </p:nvSpPr>
        <p:spPr>
          <a:xfrm>
            <a:off x="381051" y="3097544"/>
            <a:ext cx="493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Tâches 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5B3802-B200-F64F-9ACF-CFA0D0237200}"/>
              </a:ext>
            </a:extLst>
          </p:cNvPr>
          <p:cNvGrpSpPr/>
          <p:nvPr/>
        </p:nvGrpSpPr>
        <p:grpSpPr>
          <a:xfrm>
            <a:off x="584853" y="5387495"/>
            <a:ext cx="2210497" cy="1166497"/>
            <a:chOff x="584853" y="5387495"/>
            <a:chExt cx="2210497" cy="116649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242B703-45EB-3143-BEEB-8AD24DB2B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2526" b="4829"/>
            <a:stretch/>
          </p:blipFill>
          <p:spPr>
            <a:xfrm>
              <a:off x="584853" y="5387495"/>
              <a:ext cx="742428" cy="410948"/>
            </a:xfrm>
            <a:prstGeom prst="rect">
              <a:avLst/>
            </a:prstGeom>
          </p:spPr>
        </p:pic>
        <p:pic>
          <p:nvPicPr>
            <p:cNvPr id="41" name="Image 43">
              <a:extLst>
                <a:ext uri="{FF2B5EF4-FFF2-40B4-BE49-F238E27FC236}">
                  <a16:creationId xmlns:a16="http://schemas.microsoft.com/office/drawing/2014/main" id="{CF61D8AF-F429-1D45-9CBA-1A0E963DC371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230" y="5463945"/>
              <a:ext cx="1214120" cy="313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Image 192">
              <a:extLst>
                <a:ext uri="{FF2B5EF4-FFF2-40B4-BE49-F238E27FC236}">
                  <a16:creationId xmlns:a16="http://schemas.microsoft.com/office/drawing/2014/main" id="{7B96BB67-2B7C-7543-B2FC-6A98418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853" y="6094238"/>
              <a:ext cx="845820" cy="313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Image 1" descr="Wirz Brand Relations: Ein Zeichen für den Aufbruch setzen - PR/Corporate">
              <a:extLst>
                <a:ext uri="{FF2B5EF4-FFF2-40B4-BE49-F238E27FC236}">
                  <a16:creationId xmlns:a16="http://schemas.microsoft.com/office/drawing/2014/main" id="{3FB4D23B-9227-FF44-9250-FBB6B91F9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219" y="5841895"/>
              <a:ext cx="1006142" cy="7120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8B120AA-28A9-694A-888A-1E9C8C59AA5E}"/>
              </a:ext>
            </a:extLst>
          </p:cNvPr>
          <p:cNvGrpSpPr/>
          <p:nvPr/>
        </p:nvGrpSpPr>
        <p:grpSpPr>
          <a:xfrm>
            <a:off x="3087619" y="5348156"/>
            <a:ext cx="2326284" cy="1483721"/>
            <a:chOff x="3087619" y="5348156"/>
            <a:chExt cx="2326284" cy="1483721"/>
          </a:xfrm>
        </p:grpSpPr>
        <p:pic>
          <p:nvPicPr>
            <p:cNvPr id="46" name="Image 4" descr="C:\Users\slaithie\AppData\Local\Microsoft\Windows\INetCache\Content.MSO\B47AB4BE.tmp">
              <a:extLst>
                <a:ext uri="{FF2B5EF4-FFF2-40B4-BE49-F238E27FC236}">
                  <a16:creationId xmlns:a16="http://schemas.microsoft.com/office/drawing/2014/main" id="{0753DA25-8296-A941-A73A-93DCDC7F1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052" y="5571638"/>
              <a:ext cx="1028700" cy="289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Image 5" descr="Institution de Lavigny |">
              <a:extLst>
                <a:ext uri="{FF2B5EF4-FFF2-40B4-BE49-F238E27FC236}">
                  <a16:creationId xmlns:a16="http://schemas.microsoft.com/office/drawing/2014/main" id="{12259290-DD5F-3D4D-90BF-F9F892B24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386" y="5348156"/>
              <a:ext cx="581025" cy="542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Image 197">
              <a:extLst>
                <a:ext uri="{FF2B5EF4-FFF2-40B4-BE49-F238E27FC236}">
                  <a16:creationId xmlns:a16="http://schemas.microsoft.com/office/drawing/2014/main" id="{A9CD4E9E-8071-E043-8C29-4FF455A21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619" y="5892466"/>
              <a:ext cx="939411" cy="939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Image 2">
              <a:extLst>
                <a:ext uri="{FF2B5EF4-FFF2-40B4-BE49-F238E27FC236}">
                  <a16:creationId xmlns:a16="http://schemas.microsoft.com/office/drawing/2014/main" id="{D6C3ADAC-68C6-1940-8A5E-EB6D0B60A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3273" y="6048931"/>
              <a:ext cx="1230630" cy="23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Image 3">
              <a:extLst>
                <a:ext uri="{FF2B5EF4-FFF2-40B4-BE49-F238E27FC236}">
                  <a16:creationId xmlns:a16="http://schemas.microsoft.com/office/drawing/2014/main" id="{52FC647A-0868-024D-9477-E622ED0B9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r:link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6441" y="6476772"/>
              <a:ext cx="1057275" cy="2590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568E1FD-4C6E-0E40-BB38-E121BAE56436}"/>
              </a:ext>
            </a:extLst>
          </p:cNvPr>
          <p:cNvGrpSpPr/>
          <p:nvPr/>
        </p:nvGrpSpPr>
        <p:grpSpPr>
          <a:xfrm>
            <a:off x="10184247" y="3462844"/>
            <a:ext cx="2032000" cy="3336359"/>
            <a:chOff x="10184247" y="3462844"/>
            <a:chExt cx="2032000" cy="3336359"/>
          </a:xfrm>
        </p:grpSpPr>
        <p:pic>
          <p:nvPicPr>
            <p:cNvPr id="53" name="Image 2" descr="C:\Users\slaithie\AppData\Local\Microsoft\Windows\INetCache\Content.MSO\32DFCB02.tmp">
              <a:extLst>
                <a:ext uri="{FF2B5EF4-FFF2-40B4-BE49-F238E27FC236}">
                  <a16:creationId xmlns:a16="http://schemas.microsoft.com/office/drawing/2014/main" id="{55343FDB-91A0-C14C-AAFA-315C5B71D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4827" y="6326533"/>
              <a:ext cx="873455" cy="472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Image 6" descr="Hocoma | LinkedIn">
              <a:extLst>
                <a:ext uri="{FF2B5EF4-FFF2-40B4-BE49-F238E27FC236}">
                  <a16:creationId xmlns:a16="http://schemas.microsoft.com/office/drawing/2014/main" id="{77AC8AC8-5FCE-6044-B8F2-9E08EFB06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5690" y="3843019"/>
              <a:ext cx="1122592" cy="11225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Image 4" descr="Der Myosuit ermöglicht zusätzliche Unterstützung bei schwachen Beinen">
              <a:extLst>
                <a:ext uri="{FF2B5EF4-FFF2-40B4-BE49-F238E27FC236}">
                  <a16:creationId xmlns:a16="http://schemas.microsoft.com/office/drawing/2014/main" id="{BCB9E632-39DA-294A-B185-EE17D424B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1622" y="5698140"/>
              <a:ext cx="1477095" cy="309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Image 11" descr="LHS - homepage">
              <a:extLst>
                <a:ext uri="{FF2B5EF4-FFF2-40B4-BE49-F238E27FC236}">
                  <a16:creationId xmlns:a16="http://schemas.microsoft.com/office/drawing/2014/main" id="{8E938C72-106A-9944-9823-A706E879F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1044" y="4747503"/>
              <a:ext cx="1326103" cy="742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Picture 6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F3AC2BB2-8E7E-8145-9D46-F2AC0BE2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184247" y="3462844"/>
              <a:ext cx="2032000" cy="5461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434B6D-348D-DA4F-8523-462736FBAD03}"/>
              </a:ext>
            </a:extLst>
          </p:cNvPr>
          <p:cNvGrpSpPr/>
          <p:nvPr/>
        </p:nvGrpSpPr>
        <p:grpSpPr>
          <a:xfrm>
            <a:off x="5918307" y="5367468"/>
            <a:ext cx="1415999" cy="1408014"/>
            <a:chOff x="5918307" y="5367468"/>
            <a:chExt cx="1415999" cy="1408014"/>
          </a:xfrm>
        </p:grpSpPr>
        <p:pic>
          <p:nvPicPr>
            <p:cNvPr id="65" name="Image 12" descr="Physio Clinics - Votre réseau de centres de physiothérapie en Suisse romande">
              <a:extLst>
                <a:ext uri="{FF2B5EF4-FFF2-40B4-BE49-F238E27FC236}">
                  <a16:creationId xmlns:a16="http://schemas.microsoft.com/office/drawing/2014/main" id="{B36E9E8A-DA11-5447-B880-4C4500C27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307" y="5920426"/>
              <a:ext cx="1031811" cy="4424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Image 7" descr="Service de physio à domicile - Swiss Rehabilitation">
              <a:extLst>
                <a:ext uri="{FF2B5EF4-FFF2-40B4-BE49-F238E27FC236}">
                  <a16:creationId xmlns:a16="http://schemas.microsoft.com/office/drawing/2014/main" id="{5697E08D-9A60-7C4F-803F-BDAE7BCE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5622" y="5367468"/>
              <a:ext cx="1071434" cy="385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Image 3" descr="Le Marronnier | établissement médico-social à Lutry">
              <a:extLst>
                <a:ext uri="{FF2B5EF4-FFF2-40B4-BE49-F238E27FC236}">
                  <a16:creationId xmlns:a16="http://schemas.microsoft.com/office/drawing/2014/main" id="{72F9192C-5D4F-9544-B1AE-1C2C3CE91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864" y="6545646"/>
              <a:ext cx="1393442" cy="2298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22F068-F255-9343-B805-6064CD879E98}"/>
              </a:ext>
            </a:extLst>
          </p:cNvPr>
          <p:cNvGrpSpPr/>
          <p:nvPr/>
        </p:nvGrpSpPr>
        <p:grpSpPr>
          <a:xfrm>
            <a:off x="7935907" y="5142219"/>
            <a:ext cx="1152525" cy="1670318"/>
            <a:chOff x="7935907" y="5142219"/>
            <a:chExt cx="1152525" cy="16703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E42C97-6439-7448-9A65-4FBDEC62F584}"/>
                </a:ext>
              </a:extLst>
            </p:cNvPr>
            <p:cNvGrpSpPr/>
            <p:nvPr/>
          </p:nvGrpSpPr>
          <p:grpSpPr>
            <a:xfrm>
              <a:off x="7935907" y="5142219"/>
              <a:ext cx="1152525" cy="1111842"/>
              <a:chOff x="7912472" y="5498179"/>
              <a:chExt cx="1152525" cy="1111842"/>
            </a:xfrm>
          </p:grpSpPr>
          <p:pic>
            <p:nvPicPr>
              <p:cNvPr id="51" name="Image 44">
                <a:extLst>
                  <a:ext uri="{FF2B5EF4-FFF2-40B4-BE49-F238E27FC236}">
                    <a16:creationId xmlns:a16="http://schemas.microsoft.com/office/drawing/2014/main" id="{971F82E1-59EC-A344-9FF4-7893482208E2}"/>
                  </a:ext>
                </a:extLst>
              </p:cNvPr>
              <p:cNvPicPr/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6167" y="5498179"/>
                <a:ext cx="889093" cy="6296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Image 47" descr="RELAB | CYBATHLON ETH Zürich">
                <a:extLst>
                  <a:ext uri="{FF2B5EF4-FFF2-40B4-BE49-F238E27FC236}">
                    <a16:creationId xmlns:a16="http://schemas.microsoft.com/office/drawing/2014/main" id="{BABB9C4E-CDB6-7744-ABAA-8ED0E07EEC03}"/>
                  </a:ext>
                </a:extLst>
              </p:cNvPr>
              <p:cNvPicPr/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2472" y="6181396"/>
                <a:ext cx="1152525" cy="4286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8" name="Image 194" descr="C:\Users\slaithie\AppData\Local\Microsoft\Windows\INetCache\Content.MSO\A289AB7.tmp">
              <a:extLst>
                <a:ext uri="{FF2B5EF4-FFF2-40B4-BE49-F238E27FC236}">
                  <a16:creationId xmlns:a16="http://schemas.microsoft.com/office/drawing/2014/main" id="{BDA50C63-CB9C-6C47-BFB2-C5A902AE2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787" y="6326762"/>
              <a:ext cx="485775" cy="485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74F2244-737E-4443-A273-7F16CAC68834}"/>
              </a:ext>
            </a:extLst>
          </p:cNvPr>
          <p:cNvSpPr txBox="1"/>
          <p:nvPr/>
        </p:nvSpPr>
        <p:spPr>
          <a:xfrm>
            <a:off x="4991411" y="26746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32" name="Picture 8" descr="ISPRM - Hocoma">
            <a:extLst>
              <a:ext uri="{FF2B5EF4-FFF2-40B4-BE49-F238E27FC236}">
                <a16:creationId xmlns:a16="http://schemas.microsoft.com/office/drawing/2014/main" id="{4425A222-8075-EF49-A893-96823207A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429" y="1309733"/>
            <a:ext cx="1194229" cy="119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5B965ADB-D072-204D-AC03-FE890E766B20}"/>
              </a:ext>
            </a:extLst>
          </p:cNvPr>
          <p:cNvSpPr txBox="1"/>
          <p:nvPr/>
        </p:nvSpPr>
        <p:spPr>
          <a:xfrm>
            <a:off x="3839659" y="2602685"/>
            <a:ext cx="6220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Arseny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Sokolov</a:t>
            </a:r>
            <a:endParaRPr lang="en-GB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457DF6-18CB-B14A-AA0C-07F09FA2BF24}"/>
              </a:ext>
            </a:extLst>
          </p:cNvPr>
          <p:cNvSpPr txBox="1"/>
          <p:nvPr/>
        </p:nvSpPr>
        <p:spPr>
          <a:xfrm>
            <a:off x="8416667" y="2618753"/>
            <a:ext cx="2188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Adrian Guggisberg</a:t>
            </a:r>
            <a:endParaRPr lang="en-GB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BFF948F-05EC-0545-B1BE-A2130E8F9084}"/>
              </a:ext>
            </a:extLst>
          </p:cNvPr>
          <p:cNvSpPr txBox="1"/>
          <p:nvPr/>
        </p:nvSpPr>
        <p:spPr>
          <a:xfrm>
            <a:off x="10483137" y="2602685"/>
            <a:ext cx="2573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Bettina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Studer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61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0F295-44CD-8A2D-C35C-A135ABEA8F6E}"/>
              </a:ext>
            </a:extLst>
          </p:cNvPr>
          <p:cNvGrpSpPr/>
          <p:nvPr/>
        </p:nvGrpSpPr>
        <p:grpSpPr>
          <a:xfrm>
            <a:off x="421856" y="337213"/>
            <a:ext cx="5763556" cy="461665"/>
            <a:chOff x="421856" y="171837"/>
            <a:chExt cx="5763556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108ED5-8EB9-A09D-0DF7-49563EE9C900}"/>
                </a:ext>
              </a:extLst>
            </p:cNvPr>
            <p:cNvSpPr txBox="1"/>
            <p:nvPr/>
          </p:nvSpPr>
          <p:spPr>
            <a:xfrm>
              <a:off x="421856" y="171837"/>
              <a:ext cx="5584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Progrès du SP2 : Ensembles de données minimales et optimales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5AD0163-23F4-0D55-0AD9-7286371612DA}"/>
                </a:ext>
              </a:extLst>
            </p:cNvPr>
            <p:cNvCxnSpPr>
              <a:cxnSpLocks/>
            </p:cNvCxnSpPr>
            <p:nvPr/>
          </p:nvCxnSpPr>
          <p:spPr>
            <a:xfrm>
              <a:off x="421856" y="571947"/>
              <a:ext cx="5763556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">
            <a:extLst>
              <a:ext uri="{FF2B5EF4-FFF2-40B4-BE49-F238E27FC236}">
                <a16:creationId xmlns:a16="http://schemas.microsoft.com/office/drawing/2014/main" id="{E26EA2B0-C9C0-BD56-4A26-E52BF1672758}"/>
              </a:ext>
            </a:extLst>
          </p:cNvPr>
          <p:cNvSpPr txBox="1"/>
          <p:nvPr/>
        </p:nvSpPr>
        <p:spPr>
          <a:xfrm>
            <a:off x="5228403" y="691698"/>
            <a:ext cx="5714137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eDelphi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D0BF7E-8DAC-FD14-2FCD-ED82A335A961}"/>
              </a:ext>
            </a:extLst>
          </p:cNvPr>
          <p:cNvGrpSpPr/>
          <p:nvPr/>
        </p:nvGrpSpPr>
        <p:grpSpPr>
          <a:xfrm>
            <a:off x="421856" y="337213"/>
            <a:ext cx="7624864" cy="461665"/>
            <a:chOff x="421856" y="171837"/>
            <a:chExt cx="7624864" cy="4616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F67FC7-1EF0-E955-AD6E-08977B0653D5}"/>
                </a:ext>
              </a:extLst>
            </p:cNvPr>
            <p:cNvSpPr txBox="1"/>
            <p:nvPr/>
          </p:nvSpPr>
          <p:spPr>
            <a:xfrm>
              <a:off x="421856" y="171837"/>
              <a:ext cx="75112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Progrès du SP2 : Ensembles de données minimales et optimales - état actuel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F3DAD08-7022-F136-D415-C36C00A5F196}"/>
                </a:ext>
              </a:extLst>
            </p:cNvPr>
            <p:cNvCxnSpPr>
              <a:cxnSpLocks/>
            </p:cNvCxnSpPr>
            <p:nvPr/>
          </p:nvCxnSpPr>
          <p:spPr>
            <a:xfrm>
              <a:off x="421856" y="571947"/>
              <a:ext cx="762486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ACB7E77-0E3A-EB2B-028C-FC60162E0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25"/>
          <a:stretch/>
        </p:blipFill>
        <p:spPr>
          <a:xfrm>
            <a:off x="999635" y="1762663"/>
            <a:ext cx="4036192" cy="4544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E235CE-CD6A-FC49-95CD-3D3E02AB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97542"/>
            <a:ext cx="5714137" cy="4709357"/>
          </a:xfrm>
          <a:prstGeom prst="rect">
            <a:avLst/>
          </a:prstGeom>
        </p:spPr>
      </p:pic>
      <p:pic>
        <p:nvPicPr>
          <p:cNvPr id="15" name="Picture 2" descr="Health Tech Lunch - Traian Popa - D... | HES-SO Valais-Wallis">
            <a:extLst>
              <a:ext uri="{FF2B5EF4-FFF2-40B4-BE49-F238E27FC236}">
                <a16:creationId xmlns:a16="http://schemas.microsoft.com/office/drawing/2014/main" id="{4801C3B8-BA91-2F48-8333-E6C52D388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627" y="129156"/>
            <a:ext cx="954937" cy="12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CCFC56-491F-B049-9A62-269DF82A44FE}"/>
              </a:ext>
            </a:extLst>
          </p:cNvPr>
          <p:cNvSpPr txBox="1"/>
          <p:nvPr/>
        </p:nvSpPr>
        <p:spPr>
          <a:xfrm>
            <a:off x="8902410" y="551101"/>
            <a:ext cx="2392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Traian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Popa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6910EF-8BB5-8847-ADA8-AA201CFA0BD8}"/>
              </a:ext>
            </a:extLst>
          </p:cNvPr>
          <p:cNvSpPr txBox="1"/>
          <p:nvPr/>
        </p:nvSpPr>
        <p:spPr>
          <a:xfrm>
            <a:off x="873541" y="13263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ÉVALUATION COGNITIVE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86732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/>
        </p:nvSpPr>
        <p:spPr>
          <a:xfrm>
            <a:off x="4368817" y="1056236"/>
            <a:ext cx="3454400" cy="1755200"/>
          </a:xfrm>
          <a:prstGeom prst="rect">
            <a:avLst/>
          </a:prstGeom>
          <a:solidFill>
            <a:srgbClr val="F47E3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Sous-projet 4 : </a:t>
            </a:r>
            <a:endParaRPr sz="1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Socio-économie </a:t>
            </a:r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Métrique : Un modèle de remboursement</a:t>
            </a:r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7C82C8-9071-D746-A1FB-F82E16995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625" y="251688"/>
            <a:ext cx="5112790" cy="6129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DFD442-89E5-224A-B6CB-17017DC5EC67}"/>
              </a:ext>
            </a:extLst>
          </p:cNvPr>
          <p:cNvSpPr txBox="1"/>
          <p:nvPr/>
        </p:nvSpPr>
        <p:spPr>
          <a:xfrm>
            <a:off x="160355" y="4255336"/>
            <a:ext cx="12346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Définir les meilleures mesures de la valeur socio-économique de la neuroréadaptation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A44702-C6AC-0C45-B7EB-7A16C8831CAD}"/>
              </a:ext>
            </a:extLst>
          </p:cNvPr>
          <p:cNvSpPr txBox="1"/>
          <p:nvPr/>
        </p:nvSpPr>
        <p:spPr>
          <a:xfrm>
            <a:off x="160355" y="4889517"/>
            <a:ext cx="118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Mesures quantitatives et évaluations qualitatives de l'impact sur la famille et la société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6BBD9B-9F52-A649-BC6E-8E3C00BE3880}"/>
              </a:ext>
            </a:extLst>
          </p:cNvPr>
          <p:cNvSpPr txBox="1"/>
          <p:nvPr/>
        </p:nvSpPr>
        <p:spPr>
          <a:xfrm>
            <a:off x="163771" y="3599604"/>
            <a:ext cx="493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Tâches 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7CB637-2CCE-5E48-81CC-FA95DE4F4EEC}"/>
              </a:ext>
            </a:extLst>
          </p:cNvPr>
          <p:cNvSpPr txBox="1"/>
          <p:nvPr/>
        </p:nvSpPr>
        <p:spPr>
          <a:xfrm>
            <a:off x="4991411" y="26746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050" name="Picture 2" descr="Appointment of a new Full Professor at HEIG-VD - BioAlps">
            <a:extLst>
              <a:ext uri="{FF2B5EF4-FFF2-40B4-BE49-F238E27FC236}">
                <a16:creationId xmlns:a16="http://schemas.microsoft.com/office/drawing/2014/main" id="{1AD1D6F4-7D5E-CC44-A37D-EC23E0255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3" r="22313"/>
          <a:stretch/>
        </p:blipFill>
        <p:spPr bwMode="auto">
          <a:xfrm>
            <a:off x="959398" y="919443"/>
            <a:ext cx="1524687" cy="17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DABB37-6C91-9D4E-A84A-602A28918671}"/>
              </a:ext>
            </a:extLst>
          </p:cNvPr>
          <p:cNvSpPr txBox="1"/>
          <p:nvPr/>
        </p:nvSpPr>
        <p:spPr>
          <a:xfrm>
            <a:off x="794942" y="2756311"/>
            <a:ext cx="6220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Francesca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Bosisio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9D67E9-8120-9D4F-BDC1-362880686B74}"/>
              </a:ext>
            </a:extLst>
          </p:cNvPr>
          <p:cNvSpPr txBox="1"/>
          <p:nvPr/>
        </p:nvSpPr>
        <p:spPr>
          <a:xfrm>
            <a:off x="8116863" y="2859309"/>
            <a:ext cx="2188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Joachim Marti</a:t>
            </a:r>
            <a:endParaRPr lang="en-GB" dirty="0"/>
          </a:p>
        </p:txBody>
      </p:sp>
      <p:pic>
        <p:nvPicPr>
          <p:cNvPr id="2052" name="Picture 4" descr="MARTI Joachim | Unisanté">
            <a:extLst>
              <a:ext uri="{FF2B5EF4-FFF2-40B4-BE49-F238E27FC236}">
                <a16:creationId xmlns:a16="http://schemas.microsoft.com/office/drawing/2014/main" id="{BF65E3FB-A86B-F245-8C84-8B492B798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169" y="979393"/>
            <a:ext cx="1169578" cy="17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ichael Gerfin – Die Volkswirtschaft">
            <a:extLst>
              <a:ext uri="{FF2B5EF4-FFF2-40B4-BE49-F238E27FC236}">
                <a16:creationId xmlns:a16="http://schemas.microsoft.com/office/drawing/2014/main" id="{760C3424-85DF-524B-B4E2-44DB0FEBD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1" r="32097"/>
          <a:stretch/>
        </p:blipFill>
        <p:spPr bwMode="auto">
          <a:xfrm>
            <a:off x="10063026" y="991521"/>
            <a:ext cx="1130780" cy="168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C6D8EE0-293D-AE4C-AD77-AE1A7084AAA7}"/>
              </a:ext>
            </a:extLst>
          </p:cNvPr>
          <p:cNvSpPr txBox="1"/>
          <p:nvPr/>
        </p:nvSpPr>
        <p:spPr>
          <a:xfrm>
            <a:off x="10003840" y="2818274"/>
            <a:ext cx="2188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Gerfin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3851B3-A8AD-8547-9A5F-E45A4999D510}"/>
              </a:ext>
            </a:extLst>
          </p:cNvPr>
          <p:cNvGrpSpPr/>
          <p:nvPr/>
        </p:nvGrpSpPr>
        <p:grpSpPr>
          <a:xfrm>
            <a:off x="388821" y="5658581"/>
            <a:ext cx="6065758" cy="770031"/>
            <a:chOff x="388821" y="5658581"/>
            <a:chExt cx="6065758" cy="770031"/>
          </a:xfrm>
        </p:grpSpPr>
        <p:pic>
          <p:nvPicPr>
            <p:cNvPr id="30" name="Image 45">
              <a:extLst>
                <a:ext uri="{FF2B5EF4-FFF2-40B4-BE49-F238E27FC236}">
                  <a16:creationId xmlns:a16="http://schemas.microsoft.com/office/drawing/2014/main" id="{15652AC5-52C2-6F4C-B736-F9DB346742D0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21" y="5788735"/>
              <a:ext cx="1141154" cy="583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Image 49">
              <a:extLst>
                <a:ext uri="{FF2B5EF4-FFF2-40B4-BE49-F238E27FC236}">
                  <a16:creationId xmlns:a16="http://schemas.microsoft.com/office/drawing/2014/main" id="{75DE6E03-A6F2-334A-AF4F-E1EA60258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9282" y="5849585"/>
              <a:ext cx="1169606" cy="461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Image 194" descr="C:\Users\slaithie\AppData\Local\Microsoft\Windows\INetCache\Content.MSO\A289AB7.tmp">
              <a:extLst>
                <a:ext uri="{FF2B5EF4-FFF2-40B4-BE49-F238E27FC236}">
                  <a16:creationId xmlns:a16="http://schemas.microsoft.com/office/drawing/2014/main" id="{8F4EAB16-BD37-4945-A28B-D67876416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385" y="5658581"/>
              <a:ext cx="770031" cy="7700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Image 14" descr="PLATEFORME-REHA – Agir ensemble pour la réadaptation">
              <a:extLst>
                <a:ext uri="{FF2B5EF4-FFF2-40B4-BE49-F238E27FC236}">
                  <a16:creationId xmlns:a16="http://schemas.microsoft.com/office/drawing/2014/main" id="{D461BEFB-5DF4-5B44-8B2E-733243D72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043" y="5846694"/>
              <a:ext cx="1947536" cy="4153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941F645-4613-6348-BF64-918BBF97CC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7168" y="5566827"/>
            <a:ext cx="4967157" cy="109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22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/>
        </p:nvSpPr>
        <p:spPr>
          <a:xfrm>
            <a:off x="8356552" y="1055810"/>
            <a:ext cx="3454400" cy="1755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latin typeface="Arial" panose="020B0604020202020204" pitchFamily="34" charset="0"/>
                <a:cs typeface="Arial" panose="020B0604020202020204" pitchFamily="34" charset="0"/>
              </a:rPr>
              <a:t>Sous-projet 3 : </a:t>
            </a:r>
            <a:endParaRPr sz="17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latin typeface="Arial" panose="020B0604020202020204" pitchFamily="34" charset="0"/>
                <a:cs typeface="Arial" panose="020B0604020202020204" pitchFamily="34" charset="0"/>
              </a:rPr>
              <a:t>Infrastructure et saisie des données</a:t>
            </a:r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Métrique : Une plateforme de données universelle</a:t>
            </a:r>
            <a:endParaRPr sz="1467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467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7C82C8-9071-D746-A1FB-F82E16995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625" y="251688"/>
            <a:ext cx="5112790" cy="6129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E00E4A-0E54-DE46-BDA3-FD28B97C6C49}"/>
              </a:ext>
            </a:extLst>
          </p:cNvPr>
          <p:cNvSpPr txBox="1"/>
          <p:nvPr/>
        </p:nvSpPr>
        <p:spPr>
          <a:xfrm>
            <a:off x="160355" y="3996149"/>
            <a:ext cx="12346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Définition et mise en œuvre de l'architecture d'une plateforme numérique pour les données de neuroréhabilitation en Suisse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92AB7-A913-D943-9F9E-A83E6A216D84}"/>
              </a:ext>
            </a:extLst>
          </p:cNvPr>
          <p:cNvSpPr txBox="1"/>
          <p:nvPr/>
        </p:nvSpPr>
        <p:spPr>
          <a:xfrm>
            <a:off x="160355" y="4971511"/>
            <a:ext cx="118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Protégé, sécurisé, respectueux de la vie privée, compatible avec le dossier clinique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7ABCEF-FA98-134D-81E6-6FE075D058BB}"/>
              </a:ext>
            </a:extLst>
          </p:cNvPr>
          <p:cNvSpPr txBox="1"/>
          <p:nvPr/>
        </p:nvSpPr>
        <p:spPr>
          <a:xfrm>
            <a:off x="163771" y="3449704"/>
            <a:ext cx="493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Tâches :</a:t>
            </a:r>
          </a:p>
        </p:txBody>
      </p:sp>
      <p:pic>
        <p:nvPicPr>
          <p:cNvPr id="3074" name="Picture 2" descr="David-Zacharie Issom – Assistant Professor – HES-SO Genève | LinkedIn">
            <a:extLst>
              <a:ext uri="{FF2B5EF4-FFF2-40B4-BE49-F238E27FC236}">
                <a16:creationId xmlns:a16="http://schemas.microsoft.com/office/drawing/2014/main" id="{FB4F2FFA-2613-EF48-86C7-29FC021C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567" y="1143000"/>
            <a:ext cx="1764814" cy="176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EVs | HES-SO Valais-Wallis">
            <a:extLst>
              <a:ext uri="{FF2B5EF4-FFF2-40B4-BE49-F238E27FC236}">
                <a16:creationId xmlns:a16="http://schemas.microsoft.com/office/drawing/2014/main" id="{888398C7-2336-5741-B027-F3DA79AE9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0" y="1143000"/>
            <a:ext cx="1764814" cy="176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aniel PEREZ-MARCOS | Senior Scientist | PhD">
            <a:extLst>
              <a:ext uri="{FF2B5EF4-FFF2-40B4-BE49-F238E27FC236}">
                <a16:creationId xmlns:a16="http://schemas.microsoft.com/office/drawing/2014/main" id="{674407E9-2A46-C048-9247-ECEB2F5E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91" y="1143000"/>
            <a:ext cx="1764814" cy="176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9AC550-1C1A-7E48-AA33-990B3011AE29}"/>
              </a:ext>
            </a:extLst>
          </p:cNvPr>
          <p:cNvSpPr txBox="1"/>
          <p:nvPr/>
        </p:nvSpPr>
        <p:spPr>
          <a:xfrm>
            <a:off x="270287" y="2997798"/>
            <a:ext cx="55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Michael Schumacher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6A1EAC-4308-884D-8588-0044524CFC96}"/>
              </a:ext>
            </a:extLst>
          </p:cNvPr>
          <p:cNvSpPr txBox="1"/>
          <p:nvPr/>
        </p:nvSpPr>
        <p:spPr>
          <a:xfrm>
            <a:off x="2692441" y="3000261"/>
            <a:ext cx="6220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David Z.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Issom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7BFB64-E9D3-EC4B-BEBC-AD3F2D3E7C91}"/>
              </a:ext>
            </a:extLst>
          </p:cNvPr>
          <p:cNvSpPr txBox="1"/>
          <p:nvPr/>
        </p:nvSpPr>
        <p:spPr>
          <a:xfrm>
            <a:off x="4876338" y="3005797"/>
            <a:ext cx="6220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Daniel Perez-Marcos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3A8A35-1CE6-B949-9E08-A17613606EE3}"/>
              </a:ext>
            </a:extLst>
          </p:cNvPr>
          <p:cNvGrpSpPr/>
          <p:nvPr/>
        </p:nvGrpSpPr>
        <p:grpSpPr>
          <a:xfrm>
            <a:off x="734518" y="5653126"/>
            <a:ext cx="3406393" cy="953186"/>
            <a:chOff x="734518" y="5807728"/>
            <a:chExt cx="3406393" cy="953186"/>
          </a:xfrm>
        </p:grpSpPr>
        <p:pic>
          <p:nvPicPr>
            <p:cNvPr id="22" name="Image 48">
              <a:extLst>
                <a:ext uri="{FF2B5EF4-FFF2-40B4-BE49-F238E27FC236}">
                  <a16:creationId xmlns:a16="http://schemas.microsoft.com/office/drawing/2014/main" id="{BF950F32-425E-0A41-8D83-32A1320DF266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18" y="6110668"/>
              <a:ext cx="1298264" cy="461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Image 5" descr="C:\Users\slaithie\AppData\Local\Microsoft\Windows\INetCache\Content.MSO\B9B331BD.tmp">
              <a:extLst>
                <a:ext uri="{FF2B5EF4-FFF2-40B4-BE49-F238E27FC236}">
                  <a16:creationId xmlns:a16="http://schemas.microsoft.com/office/drawing/2014/main" id="{F9A331FD-D0D6-E94E-BAB3-7DD13BC61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783" y="5807728"/>
              <a:ext cx="620380" cy="623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Image 8">
              <a:extLst>
                <a:ext uri="{FF2B5EF4-FFF2-40B4-BE49-F238E27FC236}">
                  <a16:creationId xmlns:a16="http://schemas.microsoft.com/office/drawing/2014/main" id="{8A238882-494A-214B-A5D5-9FB6941D1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036" y="6451709"/>
              <a:ext cx="953875" cy="3092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EF4E80C-55F7-444B-8AC6-26D906E5C7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8223" y="4897636"/>
            <a:ext cx="1129259" cy="18632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FEDB7D9-072F-6B48-B4B2-6BF853A6E9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2673" y="5921569"/>
            <a:ext cx="4148639" cy="91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64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98A574BC-E2FC-5F49-B242-854B2D579AF5}"/>
              </a:ext>
            </a:extLst>
          </p:cNvPr>
          <p:cNvSpPr/>
          <p:nvPr/>
        </p:nvSpPr>
        <p:spPr>
          <a:xfrm>
            <a:off x="501897" y="2488286"/>
            <a:ext cx="11392109" cy="1146412"/>
          </a:xfrm>
          <a:prstGeom prst="leftRightArrow">
            <a:avLst/>
          </a:prstGeom>
          <a:solidFill>
            <a:srgbClr val="F47E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01900" y="7838838"/>
            <a:ext cx="1793239" cy="248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F37D34"/>
                </a:solidFill>
                <a:latin typeface="AttenRoundNew-Book"/>
                <a:ea typeface="+mn-ea"/>
                <a:cs typeface="AttenRoundNew-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GB" smtClean="0"/>
              <a:t>24</a:t>
            </a:fld>
            <a:endParaRPr lang="en-GB"/>
          </a:p>
          <a:p>
            <a:pPr marL="38100">
              <a:spcBef>
                <a:spcPts val="60"/>
              </a:spcBef>
            </a:pPr>
            <a:r>
              <a:rPr lang="en-GB" spc="35">
                <a:solidFill>
                  <a:srgbClr val="333333"/>
                </a:solidFill>
              </a:rPr>
              <a:t>STRICTEMENT </a:t>
            </a:r>
            <a:r>
              <a:rPr lang="en-GB" spc="25">
                <a:solidFill>
                  <a:srgbClr val="333333"/>
                </a:solidFill>
              </a:rPr>
              <a:t>PRIVÉ </a:t>
            </a:r>
            <a:r>
              <a:rPr lang="en-GB" spc="30">
                <a:solidFill>
                  <a:srgbClr val="333333"/>
                </a:solidFill>
              </a:rPr>
              <a:t>ET </a:t>
            </a:r>
            <a:r>
              <a:rPr lang="en-GB" spc="35">
                <a:solidFill>
                  <a:srgbClr val="333333"/>
                </a:solidFill>
              </a:rPr>
              <a:t>CONFIDENTIEL</a:t>
            </a:r>
            <a:endParaRPr spc="29" dirty="0">
              <a:solidFill>
                <a:srgbClr val="33333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36CB29-D9A2-2440-97C7-985BA16A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60" y="117588"/>
            <a:ext cx="11392109" cy="1325563"/>
          </a:xfrm>
        </p:spPr>
        <p:txBody>
          <a:bodyPr/>
          <a:lstStyle/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Plate-forme de données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SwissNeuroRehab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F3D3F4-F6AA-8749-978C-A330BE4B5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591"/>
          <a:stretch/>
        </p:blipFill>
        <p:spPr>
          <a:xfrm>
            <a:off x="4966650" y="3618679"/>
            <a:ext cx="1974728" cy="1828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F8E5DE-E1B2-8547-AB5E-7227FEA14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7"/>
          <a:stretch/>
        </p:blipFill>
        <p:spPr>
          <a:xfrm>
            <a:off x="2053839" y="1655123"/>
            <a:ext cx="2298700" cy="17515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B2CB90-BC4A-084F-BCAA-8DCCA1E8A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98" y="5562600"/>
            <a:ext cx="11623095" cy="1177812"/>
          </a:xfrm>
          <a:prstGeom prst="rect">
            <a:avLst/>
          </a:prstGeom>
        </p:spPr>
      </p:pic>
      <p:pic>
        <p:nvPicPr>
          <p:cNvPr id="15" name="Picture 2" descr="Rollatoren &amp; Rollstühle - Faltrollstuhl, in Farbe  Ansicht 1">
            <a:extLst>
              <a:ext uri="{FF2B5EF4-FFF2-40B4-BE49-F238E27FC236}">
                <a16:creationId xmlns:a16="http://schemas.microsoft.com/office/drawing/2014/main" id="{0A5CB6EF-5DEE-E341-8D86-4870B1DF7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8" t="-1382" r="-4768" b="371"/>
          <a:stretch/>
        </p:blipFill>
        <p:spPr bwMode="auto">
          <a:xfrm>
            <a:off x="7589132" y="1655123"/>
            <a:ext cx="2136334" cy="23995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lowchart: Magnetic Disk 18">
            <a:extLst>
              <a:ext uri="{FF2B5EF4-FFF2-40B4-BE49-F238E27FC236}">
                <a16:creationId xmlns:a16="http://schemas.microsoft.com/office/drawing/2014/main" id="{9C8C3A29-1A7D-3B4D-A8C1-237AC9882A3E}"/>
              </a:ext>
            </a:extLst>
          </p:cNvPr>
          <p:cNvSpPr/>
          <p:nvPr/>
        </p:nvSpPr>
        <p:spPr>
          <a:xfrm>
            <a:off x="5230714" y="3336057"/>
            <a:ext cx="1129005" cy="637831"/>
          </a:xfrm>
          <a:prstGeom prst="flowChartMagneticDisk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dirty="0"/>
              <a:t>Dossier </a:t>
            </a:r>
            <a:r>
              <a:rPr lang="fr-CH" sz="1400" dirty="0" err="1"/>
              <a:t>médical</a:t>
            </a:r>
            <a:endParaRPr lang="en-GB" sz="1400" dirty="0"/>
          </a:p>
        </p:txBody>
      </p:sp>
      <p:sp>
        <p:nvSpPr>
          <p:cNvPr id="19" name="Flowchart: Magnetic Disk 30">
            <a:extLst>
              <a:ext uri="{FF2B5EF4-FFF2-40B4-BE49-F238E27FC236}">
                <a16:creationId xmlns:a16="http://schemas.microsoft.com/office/drawing/2014/main" id="{9032458D-A727-5041-83B4-03EA81460C78}"/>
              </a:ext>
            </a:extLst>
          </p:cNvPr>
          <p:cNvSpPr/>
          <p:nvPr/>
        </p:nvSpPr>
        <p:spPr>
          <a:xfrm>
            <a:off x="4414847" y="1732236"/>
            <a:ext cx="1103605" cy="652941"/>
          </a:xfrm>
          <a:prstGeom prst="flowChartMagneticDisk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sz="1400" dirty="0"/>
          </a:p>
          <a:p>
            <a:pPr algn="ctr"/>
            <a:r>
              <a:rPr lang="fr-CH" sz="1400" dirty="0"/>
              <a:t>Dossier </a:t>
            </a:r>
            <a:r>
              <a:rPr lang="fr-CH" sz="1400" dirty="0" err="1"/>
              <a:t>médical</a:t>
            </a:r>
            <a:endParaRPr lang="en-GB" sz="1400" dirty="0"/>
          </a:p>
          <a:p>
            <a:pPr algn="ctr"/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1887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4362467" y="4876994"/>
            <a:ext cx="3454400" cy="1755200"/>
          </a:xfrm>
          <a:prstGeom prst="rect">
            <a:avLst/>
          </a:prstGeom>
          <a:solidFill>
            <a:schemeClr val="bg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latin typeface="Arial" panose="020B0604020202020204" pitchFamily="34" charset="0"/>
                <a:cs typeface="Arial" panose="020B0604020202020204" pitchFamily="34" charset="0"/>
              </a:rPr>
              <a:t>Sous-projet 5 : </a:t>
            </a:r>
            <a:endParaRPr sz="17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latin typeface="Arial" panose="020B0604020202020204" pitchFamily="34" charset="0"/>
                <a:cs typeface="Arial" panose="020B0604020202020204" pitchFamily="34" charset="0"/>
              </a:rPr>
              <a:t>Éducation et formation</a:t>
            </a:r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Métrique : création d'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maîtrise 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neuro-réhabilitation 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; 3 ateliers pour les soignants ; campagne de </a:t>
            </a:r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diffusion 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(100+ hôpitaux)</a:t>
            </a:r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7C82C8-9071-D746-A1FB-F82E16995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625" y="251688"/>
            <a:ext cx="5112790" cy="612914"/>
          </a:xfrm>
          <a:prstGeom prst="rect">
            <a:avLst/>
          </a:prstGeom>
        </p:spPr>
      </p:pic>
      <p:pic>
        <p:nvPicPr>
          <p:cNvPr id="6146" name="Picture 2" descr="Collaborateurs – Espace Compétences SA – Formations de la santé et du social">
            <a:extLst>
              <a:ext uri="{FF2B5EF4-FFF2-40B4-BE49-F238E27FC236}">
                <a16:creationId xmlns:a16="http://schemas.microsoft.com/office/drawing/2014/main" id="{E7B82572-737C-1A4D-9E3D-BB693D8BD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3" y="947261"/>
            <a:ext cx="1935813" cy="193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thias WAELLI | Maitre de conférences HDR | PHD in sociology | Ecole des  hautes études en santé publique, Rennes | EHESP | Institut du Management">
            <a:extLst>
              <a:ext uri="{FF2B5EF4-FFF2-40B4-BE49-F238E27FC236}">
                <a16:creationId xmlns:a16="http://schemas.microsoft.com/office/drawing/2014/main" id="{058B9127-E99C-2D44-BB60-9DE2AAB3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64" y="947261"/>
            <a:ext cx="1935813" cy="193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inter Academy 2019 - information page published - Hocoma">
            <a:extLst>
              <a:ext uri="{FF2B5EF4-FFF2-40B4-BE49-F238E27FC236}">
                <a16:creationId xmlns:a16="http://schemas.microsoft.com/office/drawing/2014/main" id="{2BEE561A-CF3D-654B-9B9F-CD459C1C6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95" y="947261"/>
            <a:ext cx="1935813" cy="193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4B9D12-BE3D-7741-8A72-BE3D9109F2FB}"/>
              </a:ext>
            </a:extLst>
          </p:cNvPr>
          <p:cNvSpPr txBox="1"/>
          <p:nvPr/>
        </p:nvSpPr>
        <p:spPr>
          <a:xfrm>
            <a:off x="163771" y="3304765"/>
            <a:ext cx="493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Tâches 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C7B752-A488-BB40-9895-9E356F23BA52}"/>
              </a:ext>
            </a:extLst>
          </p:cNvPr>
          <p:cNvSpPr txBox="1"/>
          <p:nvPr/>
        </p:nvSpPr>
        <p:spPr>
          <a:xfrm>
            <a:off x="270287" y="2852859"/>
            <a:ext cx="55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Pierrette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Chenevard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945BAB-893F-DB43-A74F-CEBEBDFD2911}"/>
              </a:ext>
            </a:extLst>
          </p:cNvPr>
          <p:cNvSpPr txBox="1"/>
          <p:nvPr/>
        </p:nvSpPr>
        <p:spPr>
          <a:xfrm>
            <a:off x="2979208" y="2903593"/>
            <a:ext cx="6220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Simone M.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Waelli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301842-46D7-D542-B7EB-DABE344F0FEE}"/>
              </a:ext>
            </a:extLst>
          </p:cNvPr>
          <p:cNvSpPr txBox="1"/>
          <p:nvPr/>
        </p:nvSpPr>
        <p:spPr>
          <a:xfrm>
            <a:off x="5519343" y="2954327"/>
            <a:ext cx="55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Oliver Stoller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192876-1831-DA4C-86E7-5E1E8E4ACAAE}"/>
              </a:ext>
            </a:extLst>
          </p:cNvPr>
          <p:cNvSpPr txBox="1"/>
          <p:nvPr/>
        </p:nvSpPr>
        <p:spPr>
          <a:xfrm>
            <a:off x="160355" y="3791250"/>
            <a:ext cx="12346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Cartographie de l'offre actuelle de formation en neuroréhabilitation en Suisse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00A74C-202B-7445-B8C2-687506A23CBA}"/>
              </a:ext>
            </a:extLst>
          </p:cNvPr>
          <p:cNvSpPr txBox="1"/>
          <p:nvPr/>
        </p:nvSpPr>
        <p:spPr>
          <a:xfrm>
            <a:off x="187607" y="4310399"/>
            <a:ext cx="118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Définir et proposer de nouveaux programmes pour former la prochaine génération d'experts en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neuroréhabilitation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E5715D-C540-D549-AE99-C7F20BA837F7}"/>
              </a:ext>
            </a:extLst>
          </p:cNvPr>
          <p:cNvSpPr txBox="1"/>
          <p:nvPr/>
        </p:nvSpPr>
        <p:spPr>
          <a:xfrm>
            <a:off x="163771" y="3304765"/>
            <a:ext cx="493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Tâches 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31C9E8-7239-424E-9987-F5A7ADF87D47}"/>
              </a:ext>
            </a:extLst>
          </p:cNvPr>
          <p:cNvGrpSpPr/>
          <p:nvPr/>
        </p:nvGrpSpPr>
        <p:grpSpPr>
          <a:xfrm>
            <a:off x="8243880" y="5311916"/>
            <a:ext cx="1397575" cy="1489490"/>
            <a:chOff x="8243880" y="5311916"/>
            <a:chExt cx="1397575" cy="1489490"/>
          </a:xfrm>
        </p:grpSpPr>
        <p:pic>
          <p:nvPicPr>
            <p:cNvPr id="26" name="Image 13" descr="Medicol Sàrl - Le Mont-sur-Lausanne, Lausanne">
              <a:extLst>
                <a:ext uri="{FF2B5EF4-FFF2-40B4-BE49-F238E27FC236}">
                  <a16:creationId xmlns:a16="http://schemas.microsoft.com/office/drawing/2014/main" id="{72BAD191-B5C4-9B41-A855-171AF7C69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020" y="5728050"/>
              <a:ext cx="1073356" cy="1073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Image 14" descr="PLATEFORME-REHA – Agir ensemble pour la réadaptation">
              <a:extLst>
                <a:ext uri="{FF2B5EF4-FFF2-40B4-BE49-F238E27FC236}">
                  <a16:creationId xmlns:a16="http://schemas.microsoft.com/office/drawing/2014/main" id="{09D32013-763E-C84A-A3F5-FB41BAB29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3880" y="5311916"/>
              <a:ext cx="1397575" cy="2980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CAE55B4-4544-0545-8D87-A6D05FA47F79}"/>
              </a:ext>
            </a:extLst>
          </p:cNvPr>
          <p:cNvGrpSpPr/>
          <p:nvPr/>
        </p:nvGrpSpPr>
        <p:grpSpPr>
          <a:xfrm>
            <a:off x="478900" y="5210448"/>
            <a:ext cx="2643608" cy="1647552"/>
            <a:chOff x="478900" y="5210448"/>
            <a:chExt cx="2643608" cy="1647552"/>
          </a:xfrm>
        </p:grpSpPr>
        <p:pic>
          <p:nvPicPr>
            <p:cNvPr id="28" name="Image 9" descr="Espace Compétences SA – Formations de la santé et du social – [Centre  romand de formation de la santé et du social] de l&amp;#39;Association H+ Les  Hôpitaux de Suisse l&amp;#39;Association Suisse des">
              <a:extLst>
                <a:ext uri="{FF2B5EF4-FFF2-40B4-BE49-F238E27FC236}">
                  <a16:creationId xmlns:a16="http://schemas.microsoft.com/office/drawing/2014/main" id="{2AD0D7A6-4FCE-C14E-BE1E-ABD4B1FE1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7" y="5210448"/>
              <a:ext cx="738547" cy="63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Image 195">
              <a:extLst>
                <a:ext uri="{FF2B5EF4-FFF2-40B4-BE49-F238E27FC236}">
                  <a16:creationId xmlns:a16="http://schemas.microsoft.com/office/drawing/2014/main" id="{BA78355C-61D8-4F48-A5CF-D4E1B1582683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4883" y="5355085"/>
              <a:ext cx="1106080" cy="432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Image 46">
              <a:extLst>
                <a:ext uri="{FF2B5EF4-FFF2-40B4-BE49-F238E27FC236}">
                  <a16:creationId xmlns:a16="http://schemas.microsoft.com/office/drawing/2014/main" id="{16326348-58D4-914D-897B-D49D6B28CF94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983" y="5962827"/>
              <a:ext cx="1152525" cy="8951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Image 198">
              <a:extLst>
                <a:ext uri="{FF2B5EF4-FFF2-40B4-BE49-F238E27FC236}">
                  <a16:creationId xmlns:a16="http://schemas.microsoft.com/office/drawing/2014/main" id="{3D43C326-6717-C74D-91B7-14B5D3F2B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00" y="6264728"/>
              <a:ext cx="1294765" cy="3263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E0152BC-C01F-4341-95D2-92060E4684E5}"/>
              </a:ext>
            </a:extLst>
          </p:cNvPr>
          <p:cNvSpPr txBox="1"/>
          <p:nvPr/>
        </p:nvSpPr>
        <p:spPr>
          <a:xfrm>
            <a:off x="11227633" y="74800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1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368817" y="2970117"/>
            <a:ext cx="3454400" cy="1755200"/>
          </a:xfrm>
          <a:prstGeom prst="rect">
            <a:avLst/>
          </a:prstGeom>
          <a:solidFill>
            <a:srgbClr val="24274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Sous-projet 1 : </a:t>
            </a:r>
            <a:endParaRPr sz="1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 de continuum de soins </a:t>
            </a:r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Métrique : Modèle unifié à 3 piliers validé (clinique, opérationnel, économique)</a:t>
            </a:r>
            <a:endParaRPr sz="1467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4362467" y="4876994"/>
            <a:ext cx="3454400" cy="1755200"/>
          </a:xfrm>
          <a:prstGeom prst="rect">
            <a:avLst/>
          </a:prstGeom>
          <a:solidFill>
            <a:schemeClr val="bg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latin typeface="Arial" panose="020B0604020202020204" pitchFamily="34" charset="0"/>
                <a:cs typeface="Arial" panose="020B0604020202020204" pitchFamily="34" charset="0"/>
              </a:rPr>
              <a:t>Sous-projet 5 : </a:t>
            </a:r>
            <a:endParaRPr sz="17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latin typeface="Arial" panose="020B0604020202020204" pitchFamily="34" charset="0"/>
                <a:cs typeface="Arial" panose="020B0604020202020204" pitchFamily="34" charset="0"/>
              </a:rPr>
              <a:t>Éducation et formation</a:t>
            </a:r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Métrique : création d'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maîtrise 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neuro-réhabilitation 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; 3 ateliers pour les soignants ; campagne de </a:t>
            </a:r>
            <a:r>
              <a:rPr lang="en" sz="1467" i="1" dirty="0" err="1">
                <a:latin typeface="Arial" panose="020B0604020202020204" pitchFamily="34" charset="0"/>
                <a:cs typeface="Arial" panose="020B0604020202020204" pitchFamily="34" charset="0"/>
              </a:rPr>
              <a:t>diffusion </a:t>
            </a:r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(100+ hôpitaux)</a:t>
            </a:r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356552" y="1055810"/>
            <a:ext cx="3454400" cy="1755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latin typeface="Arial" panose="020B0604020202020204" pitchFamily="34" charset="0"/>
                <a:cs typeface="Arial" panose="020B0604020202020204" pitchFamily="34" charset="0"/>
              </a:rPr>
              <a:t>Sous-projet 3 : </a:t>
            </a:r>
            <a:endParaRPr sz="17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latin typeface="Arial" panose="020B0604020202020204" pitchFamily="34" charset="0"/>
                <a:cs typeface="Arial" panose="020B0604020202020204" pitchFamily="34" charset="0"/>
              </a:rPr>
              <a:t>Infrastructure et saisie des données</a:t>
            </a:r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latin typeface="Arial" panose="020B0604020202020204" pitchFamily="34" charset="0"/>
                <a:cs typeface="Arial" panose="020B0604020202020204" pitchFamily="34" charset="0"/>
              </a:rPr>
              <a:t>Métrique : Une plateforme de données universelle</a:t>
            </a:r>
            <a:endParaRPr sz="1467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467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81051" y="1042162"/>
            <a:ext cx="3454400" cy="175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Sous-projet 2 : </a:t>
            </a:r>
            <a:endParaRPr sz="1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 thérapeutiques</a:t>
            </a:r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Métrique : programmes thérapeutiques pour 3 </a:t>
            </a:r>
            <a:r>
              <a:rPr lang="en" sz="1467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étiologies</a:t>
            </a:r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Google Shape;58;p13"/>
          <p:cNvCxnSpPr>
            <a:cxnSpLocks/>
            <a:endCxn id="54" idx="0"/>
          </p:cNvCxnSpPr>
          <p:nvPr/>
        </p:nvCxnSpPr>
        <p:spPr>
          <a:xfrm rot="16200000" flipH="1">
            <a:off x="5900661" y="2774761"/>
            <a:ext cx="390694" cy="17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lg" len="med"/>
            <a:tailEnd type="stealth" w="lg" len="med"/>
          </a:ln>
        </p:spPr>
      </p:cxnSp>
      <p:cxnSp>
        <p:nvCxnSpPr>
          <p:cNvPr id="60" name="Google Shape;60;p13"/>
          <p:cNvCxnSpPr>
            <a:cxnSpLocks/>
            <a:stCxn id="56" idx="2"/>
            <a:endCxn id="54" idx="3"/>
          </p:cNvCxnSpPr>
          <p:nvPr/>
        </p:nvCxnSpPr>
        <p:spPr>
          <a:xfrm rot="5400000">
            <a:off x="8435132" y="2199096"/>
            <a:ext cx="1036707" cy="2260535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lg" len="med"/>
            <a:tailEnd type="stealth" w="lg" len="med"/>
          </a:ln>
        </p:spPr>
      </p:cxnSp>
      <p:sp>
        <p:nvSpPr>
          <p:cNvPr id="59" name="Google Shape;59;p13"/>
          <p:cNvSpPr txBox="1"/>
          <p:nvPr/>
        </p:nvSpPr>
        <p:spPr>
          <a:xfrm>
            <a:off x="4368817" y="1056236"/>
            <a:ext cx="3454400" cy="1755200"/>
          </a:xfrm>
          <a:prstGeom prst="rect">
            <a:avLst/>
          </a:prstGeom>
          <a:solidFill>
            <a:srgbClr val="F47E3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Sous-projet 4 : </a:t>
            </a:r>
            <a:endParaRPr sz="1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1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Socio-économie </a:t>
            </a:r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H"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Métrique : Un modèle de remboursement</a:t>
            </a:r>
            <a:endParaRPr sz="1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Google Shape;61;p13">
            <a:extLst>
              <a:ext uri="{FF2B5EF4-FFF2-40B4-BE49-F238E27FC236}">
                <a16:creationId xmlns:a16="http://schemas.microsoft.com/office/drawing/2014/main" id="{9CD83B93-7EDD-4008-90C6-7A74C9EF4B30}"/>
              </a:ext>
            </a:extLst>
          </p:cNvPr>
          <p:cNvCxnSpPr/>
          <p:nvPr/>
        </p:nvCxnSpPr>
        <p:spPr>
          <a:xfrm rot="-5400000" flipH="1">
            <a:off x="2522251" y="2233235"/>
            <a:ext cx="1432400" cy="2260400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lg" len="med"/>
            <a:tailEnd type="stealth" w="lg" len="med"/>
          </a:ln>
        </p:spPr>
      </p:cxnSp>
      <p:cxnSp>
        <p:nvCxnSpPr>
          <p:cNvPr id="16" name="Google Shape;63;p13">
            <a:extLst>
              <a:ext uri="{FF2B5EF4-FFF2-40B4-BE49-F238E27FC236}">
                <a16:creationId xmlns:a16="http://schemas.microsoft.com/office/drawing/2014/main" id="{DF670D57-730E-4271-ACB5-640AE667445A}"/>
              </a:ext>
            </a:extLst>
          </p:cNvPr>
          <p:cNvCxnSpPr>
            <a:cxnSpLocks/>
          </p:cNvCxnSpPr>
          <p:nvPr/>
        </p:nvCxnSpPr>
        <p:spPr>
          <a:xfrm>
            <a:off x="2108247" y="4079636"/>
            <a:ext cx="2260930" cy="1655095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med"/>
            <a:tailEnd type="stealth" w="lg" len="med"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7C82C8-9071-D746-A1FB-F82E16995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625" y="251688"/>
            <a:ext cx="5112790" cy="612914"/>
          </a:xfrm>
          <a:prstGeom prst="rect">
            <a:avLst/>
          </a:prstGeom>
        </p:spPr>
      </p:pic>
      <p:cxnSp>
        <p:nvCxnSpPr>
          <p:cNvPr id="25" name="Google Shape;58;p13">
            <a:extLst>
              <a:ext uri="{FF2B5EF4-FFF2-40B4-BE49-F238E27FC236}">
                <a16:creationId xmlns:a16="http://schemas.microsoft.com/office/drawing/2014/main" id="{8B6B2AD5-5CD1-E74E-8BC3-72233553A8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85656" y="4741464"/>
            <a:ext cx="390694" cy="17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lg" len="med"/>
            <a:tailEnd type="stealth" w="lg" len="med"/>
          </a:ln>
        </p:spPr>
      </p:cxnSp>
    </p:spTree>
    <p:extLst>
      <p:ext uri="{BB962C8B-B14F-4D97-AF65-F5344CB8AC3E}">
        <p14:creationId xmlns:p14="http://schemas.microsoft.com/office/powerpoint/2010/main" val="2777246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01900" y="7838838"/>
            <a:ext cx="1793239" cy="248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F37D34"/>
                </a:solidFill>
                <a:latin typeface="AttenRoundNew-Book"/>
                <a:ea typeface="+mn-ea"/>
                <a:cs typeface="AttenRoundNew-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GB" smtClean="0"/>
              <a:t>27</a:t>
            </a:fld>
            <a:endParaRPr lang="en-GB"/>
          </a:p>
          <a:p>
            <a:pPr marL="38100">
              <a:spcBef>
                <a:spcPts val="60"/>
              </a:spcBef>
            </a:pPr>
            <a:r>
              <a:rPr lang="en-GB" spc="35">
                <a:solidFill>
                  <a:srgbClr val="333333"/>
                </a:solidFill>
              </a:rPr>
              <a:t>STRICTEMENT </a:t>
            </a:r>
            <a:r>
              <a:rPr lang="en-GB" spc="25">
                <a:solidFill>
                  <a:srgbClr val="333333"/>
                </a:solidFill>
              </a:rPr>
              <a:t>PRIVÉ </a:t>
            </a:r>
            <a:r>
              <a:rPr lang="en-GB" spc="30">
                <a:solidFill>
                  <a:srgbClr val="333333"/>
                </a:solidFill>
              </a:rPr>
              <a:t>ET </a:t>
            </a:r>
            <a:r>
              <a:rPr lang="en-GB" spc="35">
                <a:solidFill>
                  <a:srgbClr val="333333"/>
                </a:solidFill>
              </a:rPr>
              <a:t>CONFIDENTIEL</a:t>
            </a:r>
            <a:endParaRPr spc="29" dirty="0">
              <a:solidFill>
                <a:srgbClr val="33333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36CB29-D9A2-2440-97C7-985BA16A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0" y="321138"/>
            <a:ext cx="11392109" cy="1325563"/>
          </a:xfrm>
        </p:spPr>
        <p:txBody>
          <a:bodyPr/>
          <a:lstStyle/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93862F-D5A2-D04A-BFD3-D35B544DA95F}"/>
              </a:ext>
            </a:extLst>
          </p:cNvPr>
          <p:cNvSpPr txBox="1">
            <a:spLocks/>
          </p:cNvSpPr>
          <p:nvPr/>
        </p:nvSpPr>
        <p:spPr>
          <a:xfrm>
            <a:off x="372260" y="3088164"/>
            <a:ext cx="11324952" cy="38247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fardeau des maladies neurologiques est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lourd à l'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échelle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 mondiale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CH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La neuroréhabilitation est un problème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mondial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CH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Commencer par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les troubles neurologiques acquis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(accident vasculaire cérébral, </a:t>
            </a:r>
            <a:r>
              <a:rPr lang="fr-CH" sz="2400" dirty="0" err="1">
                <a:latin typeface="Arial" panose="020B0604020202020204" pitchFamily="34" charset="0"/>
                <a:cs typeface="Arial" panose="020B0604020202020204" pitchFamily="34" charset="0"/>
              </a:rPr>
              <a:t>lésion cérébrale traumatique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2400" dirty="0" err="1">
                <a:latin typeface="Arial" panose="020B0604020202020204" pitchFamily="34" charset="0"/>
                <a:cs typeface="Arial" panose="020B0604020202020204" pitchFamily="34" charset="0"/>
              </a:rPr>
              <a:t>lésion de la moelle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épinière)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mais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peut être facilement exploité avec les troubles dégénératifs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CH" sz="2400" dirty="0" err="1">
                <a:latin typeface="Arial" panose="020B0604020202020204" pitchFamily="34" charset="0"/>
                <a:cs typeface="Arial" panose="020B0604020202020204" pitchFamily="34" charset="0"/>
              </a:rPr>
              <a:t>par exemple, sclérose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en plaques, maladie </a:t>
            </a:r>
            <a:r>
              <a:rPr lang="fr-CH" sz="2400" dirty="0" err="1">
                <a:latin typeface="Arial" panose="020B0604020202020204" pitchFamily="34" charset="0"/>
                <a:cs typeface="Arial" panose="020B0604020202020204" pitchFamily="34" charset="0"/>
              </a:rPr>
              <a:t>de Parkinson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00000"/>
              </a:lnSpc>
            </a:pP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AAEB37-8E56-E149-9A3A-0901E4374DFA}"/>
              </a:ext>
            </a:extLst>
          </p:cNvPr>
          <p:cNvSpPr txBox="1"/>
          <p:nvPr/>
        </p:nvSpPr>
        <p:spPr>
          <a:xfrm>
            <a:off x="372260" y="1599513"/>
            <a:ext cx="11819740" cy="1078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En fin de compte, la Suisse disposera d'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un modèle de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soins de santé durable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pour la neuroréadaptation. </a:t>
            </a:r>
          </a:p>
        </p:txBody>
      </p:sp>
    </p:spTree>
    <p:extLst>
      <p:ext uri="{BB962C8B-B14F-4D97-AF65-F5344CB8AC3E}">
        <p14:creationId xmlns:p14="http://schemas.microsoft.com/office/powerpoint/2010/main" val="4125045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7AB5A17-0488-0341-9D36-B7B0D5F9A5C9}"/>
              </a:ext>
            </a:extLst>
          </p:cNvPr>
          <p:cNvGrpSpPr/>
          <p:nvPr/>
        </p:nvGrpSpPr>
        <p:grpSpPr>
          <a:xfrm>
            <a:off x="7263858" y="1819963"/>
            <a:ext cx="3889394" cy="4796414"/>
            <a:chOff x="1474062" y="1568431"/>
            <a:chExt cx="3889394" cy="4796414"/>
          </a:xfrm>
        </p:grpSpPr>
        <p:pic>
          <p:nvPicPr>
            <p:cNvPr id="7" name="Image 5" descr="C:\Users\slaithie\AppData\Local\Microsoft\Windows\INetCache\Content.MSO\B9B331BD.tmp">
              <a:extLst>
                <a:ext uri="{FF2B5EF4-FFF2-40B4-BE49-F238E27FC236}">
                  <a16:creationId xmlns:a16="http://schemas.microsoft.com/office/drawing/2014/main" id="{8E1C5C30-6738-8A4E-8B97-DDEF132B0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8389" y="5741839"/>
              <a:ext cx="620380" cy="623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 2" descr="C:\Users\slaithie\AppData\Local\Microsoft\Windows\INetCache\Content.MSO\32DFCB02.tmp">
              <a:extLst>
                <a:ext uri="{FF2B5EF4-FFF2-40B4-BE49-F238E27FC236}">
                  <a16:creationId xmlns:a16="http://schemas.microsoft.com/office/drawing/2014/main" id="{9645DDF5-FC49-3548-8AE7-0DBCE13CB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4642" y="4432120"/>
              <a:ext cx="873455" cy="472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 8">
              <a:extLst>
                <a:ext uri="{FF2B5EF4-FFF2-40B4-BE49-F238E27FC236}">
                  <a16:creationId xmlns:a16="http://schemas.microsoft.com/office/drawing/2014/main" id="{7A04073B-BB11-624B-94C8-55C935AB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819" y="5253587"/>
              <a:ext cx="953875" cy="309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6" descr="Hocoma | LinkedIn">
              <a:extLst>
                <a:ext uri="{FF2B5EF4-FFF2-40B4-BE49-F238E27FC236}">
                  <a16:creationId xmlns:a16="http://schemas.microsoft.com/office/drawing/2014/main" id="{B5A3EB15-97F3-CC45-A748-E55DB735E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505" y="1948606"/>
              <a:ext cx="1122592" cy="11225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4" descr="Der Myosuit ermöglicht zusätzliche Unterstützung bei schwachen Beinen">
              <a:extLst>
                <a:ext uri="{FF2B5EF4-FFF2-40B4-BE49-F238E27FC236}">
                  <a16:creationId xmlns:a16="http://schemas.microsoft.com/office/drawing/2014/main" id="{A5DF8886-6382-974D-8163-61FDD2253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437" y="3803727"/>
              <a:ext cx="1477095" cy="309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 11" descr="LHS - homepage">
              <a:extLst>
                <a:ext uri="{FF2B5EF4-FFF2-40B4-BE49-F238E27FC236}">
                  <a16:creationId xmlns:a16="http://schemas.microsoft.com/office/drawing/2014/main" id="{759DFF7A-7222-5142-AF41-46A488174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859" y="2853090"/>
              <a:ext cx="1326103" cy="742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Image 13" descr="Medicol Sàrl - Le Mont-sur-Lausanne, Lausanne">
              <a:extLst>
                <a:ext uri="{FF2B5EF4-FFF2-40B4-BE49-F238E27FC236}">
                  <a16:creationId xmlns:a16="http://schemas.microsoft.com/office/drawing/2014/main" id="{B89DEB72-72C1-8A41-AFB5-D5FD77F3D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364" y="5220756"/>
              <a:ext cx="1073356" cy="1073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Image 12" descr="Physio Clinics - Votre réseau de centres de physiothérapie en Suisse romande">
              <a:extLst>
                <a:ext uri="{FF2B5EF4-FFF2-40B4-BE49-F238E27FC236}">
                  <a16:creationId xmlns:a16="http://schemas.microsoft.com/office/drawing/2014/main" id="{7E39E025-8503-7E46-A8F4-37D558982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675" y="3611446"/>
              <a:ext cx="1326103" cy="5686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Image 14" descr="PLATEFORME-REHA – Agir ensemble pour la réadaptation">
              <a:extLst>
                <a:ext uri="{FF2B5EF4-FFF2-40B4-BE49-F238E27FC236}">
                  <a16:creationId xmlns:a16="http://schemas.microsoft.com/office/drawing/2014/main" id="{A533BF13-9A59-5441-BAF9-B02326413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9550" y="2439036"/>
              <a:ext cx="1397575" cy="298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Image 7" descr="Service de physio à domicile - Swiss Rehabilitation">
              <a:extLst>
                <a:ext uri="{FF2B5EF4-FFF2-40B4-BE49-F238E27FC236}">
                  <a16:creationId xmlns:a16="http://schemas.microsoft.com/office/drawing/2014/main" id="{CF3D7263-60EB-2F47-90BB-229151172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2495" y="1679358"/>
              <a:ext cx="1258813" cy="452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Image 9" descr="Espace Compétences SA – Formations de la santé et du social – [Centre  romand de formation de la santé et du social] de l&amp;#39;Association H+ Les  Hôpitaux de Suisse l&amp;#39;Association Suisse des">
              <a:extLst>
                <a:ext uri="{FF2B5EF4-FFF2-40B4-BE49-F238E27FC236}">
                  <a16:creationId xmlns:a16="http://schemas.microsoft.com/office/drawing/2014/main" id="{3446A2C5-9615-224F-B250-DA4ACB38A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769" y="4541192"/>
              <a:ext cx="738547" cy="63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Image 3" descr="Le Marronnier | établissement médico-social à Lutry">
              <a:extLst>
                <a:ext uri="{FF2B5EF4-FFF2-40B4-BE49-F238E27FC236}">
                  <a16:creationId xmlns:a16="http://schemas.microsoft.com/office/drawing/2014/main" id="{F4DF540B-42EE-E746-881B-821623A55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477" y="3047726"/>
              <a:ext cx="1806979" cy="298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4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3FE25F2-ACB7-A84C-BAC7-5928B94B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74062" y="1568431"/>
              <a:ext cx="2032000" cy="546100"/>
            </a:xfrm>
            <a:prstGeom prst="rect">
              <a:avLst/>
            </a:prstGeom>
          </p:spPr>
        </p:pic>
      </p:grpSp>
      <p:sp>
        <p:nvSpPr>
          <p:cNvPr id="2" name="AutoShape 4" descr="University of Lausanne - Wikipedia">
            <a:extLst>
              <a:ext uri="{FF2B5EF4-FFF2-40B4-BE49-F238E27FC236}">
                <a16:creationId xmlns:a16="http://schemas.microsoft.com/office/drawing/2014/main" id="{E36D5704-8EFE-A74C-8288-FF87E5EA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5550" y="2837513"/>
            <a:ext cx="46609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H"/>
          </a:p>
        </p:txBody>
      </p:sp>
      <p:sp>
        <p:nvSpPr>
          <p:cNvPr id="3" name="AutoShape 6" descr="University of Lausanne - Wikipedia">
            <a:extLst>
              <a:ext uri="{FF2B5EF4-FFF2-40B4-BE49-F238E27FC236}">
                <a16:creationId xmlns:a16="http://schemas.microsoft.com/office/drawing/2014/main" id="{5B5113AA-1487-464A-B70D-45BF2BEA93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17950" y="2989913"/>
            <a:ext cx="46609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A1AE5C-EF1B-A844-A38F-5A2E9B29C570}"/>
              </a:ext>
            </a:extLst>
          </p:cNvPr>
          <p:cNvGrpSpPr/>
          <p:nvPr/>
        </p:nvGrpSpPr>
        <p:grpSpPr>
          <a:xfrm>
            <a:off x="1181303" y="2036334"/>
            <a:ext cx="5016094" cy="4293866"/>
            <a:chOff x="6258870" y="1679360"/>
            <a:chExt cx="5016094" cy="4293866"/>
          </a:xfrm>
        </p:grpSpPr>
        <p:pic>
          <p:nvPicPr>
            <p:cNvPr id="29" name="Image 43">
              <a:extLst>
                <a:ext uri="{FF2B5EF4-FFF2-40B4-BE49-F238E27FC236}">
                  <a16:creationId xmlns:a16="http://schemas.microsoft.com/office/drawing/2014/main" id="{75B42AA9-835E-544D-BCDF-27318E043404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2969" y="1753944"/>
              <a:ext cx="1214120" cy="313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Image 192">
              <a:extLst>
                <a:ext uri="{FF2B5EF4-FFF2-40B4-BE49-F238E27FC236}">
                  <a16:creationId xmlns:a16="http://schemas.microsoft.com/office/drawing/2014/main" id="{4002B615-2D91-B846-9310-4FB756EB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767" y="2539400"/>
              <a:ext cx="845820" cy="313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Image 1" descr="Wirz Brand Relations: Ein Zeichen für den Aufbruch setzen - PR/Corporate">
              <a:extLst>
                <a:ext uri="{FF2B5EF4-FFF2-40B4-BE49-F238E27FC236}">
                  <a16:creationId xmlns:a16="http://schemas.microsoft.com/office/drawing/2014/main" id="{358A4EEF-FB2A-354D-8A9A-3B19C94CC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3592" y="5206743"/>
              <a:ext cx="1006142" cy="712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Image 4" descr="C:\Users\slaithie\AppData\Local\Microsoft\Windows\INetCache\Content.MSO\B47AB4BE.tmp">
              <a:extLst>
                <a:ext uri="{FF2B5EF4-FFF2-40B4-BE49-F238E27FC236}">
                  <a16:creationId xmlns:a16="http://schemas.microsoft.com/office/drawing/2014/main" id="{2781A083-A5B2-0D41-AF2A-C5CF60C71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9100" y="3924006"/>
              <a:ext cx="1028700" cy="289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Image 5" descr="Institution de Lavigny |">
              <a:extLst>
                <a:ext uri="{FF2B5EF4-FFF2-40B4-BE49-F238E27FC236}">
                  <a16:creationId xmlns:a16="http://schemas.microsoft.com/office/drawing/2014/main" id="{DAF47134-F07E-854C-9274-A1DC82F51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145" y="5408189"/>
              <a:ext cx="581025" cy="542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Image 197">
              <a:extLst>
                <a:ext uri="{FF2B5EF4-FFF2-40B4-BE49-F238E27FC236}">
                  <a16:creationId xmlns:a16="http://schemas.microsoft.com/office/drawing/2014/main" id="{C25916FF-282C-0343-A362-06B61AE02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0323" y="3592636"/>
              <a:ext cx="939411" cy="939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Image 2">
              <a:extLst>
                <a:ext uri="{FF2B5EF4-FFF2-40B4-BE49-F238E27FC236}">
                  <a16:creationId xmlns:a16="http://schemas.microsoft.com/office/drawing/2014/main" id="{586F1A94-A24A-594B-ADA1-C961C09DC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r:link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7354" y="4659460"/>
              <a:ext cx="1230630" cy="23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Image 3">
              <a:extLst>
                <a:ext uri="{FF2B5EF4-FFF2-40B4-BE49-F238E27FC236}">
                  <a16:creationId xmlns:a16="http://schemas.microsoft.com/office/drawing/2014/main" id="{90970E21-7F1E-0B4C-9817-086164789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r:link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7689" y="4574490"/>
              <a:ext cx="1057275" cy="259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Image 48">
              <a:extLst>
                <a:ext uri="{FF2B5EF4-FFF2-40B4-BE49-F238E27FC236}">
                  <a16:creationId xmlns:a16="http://schemas.microsoft.com/office/drawing/2014/main" id="{B9B9B133-F754-514D-BA9B-952E50D3E444}"/>
                </a:ext>
              </a:extLst>
            </p:cNvPr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084" y="2491447"/>
              <a:ext cx="1176020" cy="30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Image 195">
              <a:extLst>
                <a:ext uri="{FF2B5EF4-FFF2-40B4-BE49-F238E27FC236}">
                  <a16:creationId xmlns:a16="http://schemas.microsoft.com/office/drawing/2014/main" id="{ADD72C80-74F1-1543-87CC-7FE01F70AB22}"/>
                </a:ext>
              </a:extLst>
            </p:cNvPr>
            <p:cNvPicPr/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2585" y="3152715"/>
              <a:ext cx="953770" cy="295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Image 45">
              <a:extLst>
                <a:ext uri="{FF2B5EF4-FFF2-40B4-BE49-F238E27FC236}">
                  <a16:creationId xmlns:a16="http://schemas.microsoft.com/office/drawing/2014/main" id="{2DEB88C4-A404-E24F-894F-451E91BEB702}"/>
                </a:ext>
              </a:extLst>
            </p:cNvPr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935" y="4563575"/>
              <a:ext cx="897029" cy="426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Image 198">
              <a:extLst>
                <a:ext uri="{FF2B5EF4-FFF2-40B4-BE49-F238E27FC236}">
                  <a16:creationId xmlns:a16="http://schemas.microsoft.com/office/drawing/2014/main" id="{6ABFF218-1791-D44C-974F-F8913510C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1121" y="3211030"/>
              <a:ext cx="1294765" cy="326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Image 49">
              <a:extLst>
                <a:ext uri="{FF2B5EF4-FFF2-40B4-BE49-F238E27FC236}">
                  <a16:creationId xmlns:a16="http://schemas.microsoft.com/office/drawing/2014/main" id="{EBB6A157-826C-F14C-9FC0-30D274E15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2590" y="1734363"/>
              <a:ext cx="865505" cy="341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Image 194" descr="C:\Users\slaithie\AppData\Local\Microsoft\Windows\INetCache\Content.MSO\A289AB7.tmp">
              <a:extLst>
                <a:ext uri="{FF2B5EF4-FFF2-40B4-BE49-F238E27FC236}">
                  <a16:creationId xmlns:a16="http://schemas.microsoft.com/office/drawing/2014/main" id="{4668DADB-4773-2349-AF86-AC4B3B096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3595" y="3125671"/>
              <a:ext cx="485775" cy="48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Image 46">
              <a:extLst>
                <a:ext uri="{FF2B5EF4-FFF2-40B4-BE49-F238E27FC236}">
                  <a16:creationId xmlns:a16="http://schemas.microsoft.com/office/drawing/2014/main" id="{A8D46A35-C410-B940-B6C3-7ED373B05638}"/>
                </a:ext>
              </a:extLst>
            </p:cNvPr>
            <p:cNvPicPr/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5156" y="5078053"/>
              <a:ext cx="1152525" cy="8951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Image 44">
              <a:extLst>
                <a:ext uri="{FF2B5EF4-FFF2-40B4-BE49-F238E27FC236}">
                  <a16:creationId xmlns:a16="http://schemas.microsoft.com/office/drawing/2014/main" id="{E7645D0B-60EB-3541-A468-8020A95E0DC9}"/>
                </a:ext>
              </a:extLst>
            </p:cNvPr>
            <p:cNvPicPr/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4110" y="2412147"/>
              <a:ext cx="889093" cy="629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Image 47" descr="RELAB | CYBATHLON ETH Zürich">
              <a:extLst>
                <a:ext uri="{FF2B5EF4-FFF2-40B4-BE49-F238E27FC236}">
                  <a16:creationId xmlns:a16="http://schemas.microsoft.com/office/drawing/2014/main" id="{F5943726-7691-EA40-B8CE-C8EF3D1715AE}"/>
                </a:ext>
              </a:extLst>
            </p:cNvPr>
            <p:cNvPicPr/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2590" y="3861196"/>
              <a:ext cx="1152525" cy="42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71B7D6-AAD2-6141-B568-7A01F9B50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6258870" y="1679360"/>
              <a:ext cx="1981200" cy="431800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0D5BBB6D-59E9-F547-82AC-7EB73446DDE1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b="69970"/>
          <a:stretch/>
        </p:blipFill>
        <p:spPr>
          <a:xfrm>
            <a:off x="-9635" y="466739"/>
            <a:ext cx="7654250" cy="85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2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9570CF-C712-9048-9892-FA1C64673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681" y="174593"/>
            <a:ext cx="3390637" cy="15262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468387-CE67-BF41-97B6-3140911B43D9}"/>
              </a:ext>
            </a:extLst>
          </p:cNvPr>
          <p:cNvGrpSpPr/>
          <p:nvPr/>
        </p:nvGrpSpPr>
        <p:grpSpPr>
          <a:xfrm>
            <a:off x="6328518" y="2042930"/>
            <a:ext cx="5277313" cy="4315976"/>
            <a:chOff x="6328518" y="2042930"/>
            <a:chExt cx="5277313" cy="4315976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ACF5CA4C-B8A1-494D-91AB-6994F52C32EB}"/>
                </a:ext>
              </a:extLst>
            </p:cNvPr>
            <p:cNvSpPr txBox="1">
              <a:spLocks/>
            </p:cNvSpPr>
            <p:nvPr/>
          </p:nvSpPr>
          <p:spPr>
            <a:xfrm>
              <a:off x="6525743" y="2042930"/>
              <a:ext cx="5064980" cy="13255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a16="http://schemas.microsoft.com/office/drawing/2014/main" xmlns:a14="http://schemas.microsoft.com/office/drawing/2010/main" xmlns:p14="http://schemas.microsoft.com/office/powerpoint/2010/main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45720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91440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137160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182880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hangingPunct="1"/>
              <a:r>
                <a:rPr lang="en-US" sz="34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Déficits cognitifs</a:t>
              </a:r>
            </a:p>
          </p:txBody>
        </p:sp>
        <p:pic>
          <p:nvPicPr>
            <p:cNvPr id="10" name="Picture 9" descr="A bowl of food on a tray&#10;&#10;Description automatically generated">
              <a:extLst>
                <a:ext uri="{FF2B5EF4-FFF2-40B4-BE49-F238E27FC236}">
                  <a16:creationId xmlns:a16="http://schemas.microsoft.com/office/drawing/2014/main" id="{B1848D09-809F-A946-9D96-EB2C1C00C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0952" y="3162854"/>
              <a:ext cx="2394879" cy="319317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E26E5A-0F01-8D40-8E99-845DD09EE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28" r="9975"/>
            <a:stretch/>
          </p:blipFill>
          <p:spPr>
            <a:xfrm rot="5400000">
              <a:off x="6135877" y="3355497"/>
              <a:ext cx="3196050" cy="281076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23E7F9-EED9-8648-AB50-D1FC0E48874D}"/>
              </a:ext>
            </a:extLst>
          </p:cNvPr>
          <p:cNvGrpSpPr/>
          <p:nvPr/>
        </p:nvGrpSpPr>
        <p:grpSpPr>
          <a:xfrm>
            <a:off x="336812" y="2042930"/>
            <a:ext cx="5160243" cy="1682402"/>
            <a:chOff x="336812" y="2042930"/>
            <a:chExt cx="5160243" cy="1682402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E6628DFB-A44D-3C4B-B24B-FF404AED87DF}"/>
                </a:ext>
              </a:extLst>
            </p:cNvPr>
            <p:cNvSpPr txBox="1">
              <a:spLocks/>
            </p:cNvSpPr>
            <p:nvPr/>
          </p:nvSpPr>
          <p:spPr>
            <a:xfrm>
              <a:off x="336812" y="2302736"/>
              <a:ext cx="2475034" cy="13255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a16="http://schemas.microsoft.com/office/drawing/2014/main" xmlns:a14="http://schemas.microsoft.com/office/drawing/2010/main" xmlns:p14="http://schemas.microsoft.com/office/powerpoint/2010/main" xmlns:ma14="http://schemas.microsoft.com/office/mac/drawingml/2011/main" val="1"/>
              </a:ext>
            </a:extLst>
          </p:spPr>
          <p:txBody>
            <a:bodyPr lIns="45719" rIns="45719" anchor="ctr">
              <a:normAutofit fontScale="92500" lnSpcReduction="20000"/>
            </a:bodyPr>
            <a:lstStyle>
              <a:lvl1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45720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91440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137160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182880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hangingPunct="1"/>
              <a:r>
                <a:rPr lang="en-US" sz="34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Déficits sensorimoteurs des membres supérieurs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0E01F4-027F-8B48-AD07-C381BDF10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76" t="37541" r="47998" b="24307"/>
            <a:stretch/>
          </p:blipFill>
          <p:spPr>
            <a:xfrm flipH="1">
              <a:off x="2883512" y="2042930"/>
              <a:ext cx="2613543" cy="168240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130A339-1901-F643-A800-3A71E9288BA5}"/>
              </a:ext>
            </a:extLst>
          </p:cNvPr>
          <p:cNvGrpSpPr/>
          <p:nvPr/>
        </p:nvGrpSpPr>
        <p:grpSpPr>
          <a:xfrm>
            <a:off x="639082" y="4200097"/>
            <a:ext cx="5367639" cy="2304255"/>
            <a:chOff x="639082" y="4200097"/>
            <a:chExt cx="5367639" cy="2304255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6616A34-E916-4C42-927A-E71920D8C482}"/>
                </a:ext>
              </a:extLst>
            </p:cNvPr>
            <p:cNvSpPr txBox="1">
              <a:spLocks/>
            </p:cNvSpPr>
            <p:nvPr/>
          </p:nvSpPr>
          <p:spPr>
            <a:xfrm>
              <a:off x="3531687" y="4759439"/>
              <a:ext cx="2475034" cy="13255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a16="http://schemas.microsoft.com/office/drawing/2014/main" xmlns:a14="http://schemas.microsoft.com/office/drawing/2010/main" xmlns:p14="http://schemas.microsoft.com/office/powerpoint/2010/main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45720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91440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137160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182880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99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hangingPunct="1"/>
              <a:r>
                <a:rPr lang="en-US" sz="34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Déficits de locomotion</a:t>
              </a:r>
            </a:p>
          </p:txBody>
        </p:sp>
        <p:pic>
          <p:nvPicPr>
            <p:cNvPr id="2" name="Picture 2" descr="A GOOD AGE: life lessons after brother's stroke">
              <a:extLst>
                <a:ext uri="{FF2B5EF4-FFF2-40B4-BE49-F238E27FC236}">
                  <a16:creationId xmlns:a16="http://schemas.microsoft.com/office/drawing/2014/main" id="{55382933-93FC-5547-A37B-F02FCB2DF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082" y="4200097"/>
              <a:ext cx="2682430" cy="2304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AF034E89-43E8-BB46-A27E-98335FC0DFFB}"/>
              </a:ext>
            </a:extLst>
          </p:cNvPr>
          <p:cNvSpPr txBox="1">
            <a:spLocks/>
          </p:cNvSpPr>
          <p:nvPr/>
        </p:nvSpPr>
        <p:spPr>
          <a:xfrm>
            <a:off x="372260" y="321138"/>
            <a:ext cx="113921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>
                <a:latin typeface="Arial" panose="020B0604020202020204" pitchFamily="34" charset="0"/>
                <a:cs typeface="Arial" panose="020B0604020202020204" pitchFamily="34" charset="0"/>
              </a:rPr>
              <a:t>Le problème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0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01900" y="7838838"/>
            <a:ext cx="1793239" cy="248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F37D34"/>
                </a:solidFill>
                <a:latin typeface="AttenRoundNew-Book"/>
                <a:ea typeface="+mn-ea"/>
                <a:cs typeface="AttenRoundNew-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GB" smtClean="0"/>
              <a:t>4</a:t>
            </a:fld>
            <a:endParaRPr lang="en-GB"/>
          </a:p>
          <a:p>
            <a:pPr marL="38100">
              <a:spcBef>
                <a:spcPts val="60"/>
              </a:spcBef>
            </a:pPr>
            <a:r>
              <a:rPr lang="en-GB" spc="35">
                <a:solidFill>
                  <a:srgbClr val="333333"/>
                </a:solidFill>
              </a:rPr>
              <a:t>STRICTEMENT </a:t>
            </a:r>
            <a:r>
              <a:rPr lang="en-GB" spc="25">
                <a:solidFill>
                  <a:srgbClr val="333333"/>
                </a:solidFill>
              </a:rPr>
              <a:t>PRIVÉ </a:t>
            </a:r>
            <a:r>
              <a:rPr lang="en-GB" spc="30">
                <a:solidFill>
                  <a:srgbClr val="333333"/>
                </a:solidFill>
              </a:rPr>
              <a:t>ET </a:t>
            </a:r>
            <a:r>
              <a:rPr lang="en-GB" spc="35">
                <a:solidFill>
                  <a:srgbClr val="333333"/>
                </a:solidFill>
              </a:rPr>
              <a:t>CONFIDENTIEL</a:t>
            </a:r>
            <a:endParaRPr spc="29" dirty="0">
              <a:solidFill>
                <a:srgbClr val="33333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36CB29-D9A2-2440-97C7-985BA16A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0" y="321138"/>
            <a:ext cx="11392109" cy="1325563"/>
          </a:xfrm>
        </p:spPr>
        <p:txBody>
          <a:bodyPr/>
          <a:lstStyle/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problème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870B7-133A-DB4A-8397-B745A285B253}"/>
              </a:ext>
            </a:extLst>
          </p:cNvPr>
          <p:cNvSpPr txBox="1"/>
          <p:nvPr/>
        </p:nvSpPr>
        <p:spPr>
          <a:xfrm>
            <a:off x="570137" y="1725997"/>
            <a:ext cx="107984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société vieillissante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avec une augmentation des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maladies neurologiques acquises. </a:t>
            </a:r>
          </a:p>
          <a:p>
            <a:pPr algn="just"/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 neuroréhabilitation n'est pas optimale : les patients rentrent chez eux avec des déficiences cognitives/motrices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qui affectent leur indépendance et leur qualité de vie. </a:t>
            </a:r>
          </a:p>
          <a:p>
            <a:pPr algn="just"/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 modèle de soins actuel est caractérisé par un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sous-dosage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et des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phases de traitement séparées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avec un traitement à domicile limité pour maintenir le bénéfice de la réadaptation.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B1462-8D38-9E4B-BA09-E5818C837A01}"/>
              </a:ext>
            </a:extLst>
          </p:cNvPr>
          <p:cNvSpPr/>
          <p:nvPr/>
        </p:nvSpPr>
        <p:spPr>
          <a:xfrm>
            <a:off x="1016383" y="4954555"/>
            <a:ext cx="1540206" cy="806451"/>
          </a:xfrm>
          <a:prstGeom prst="rect">
            <a:avLst/>
          </a:prstGeom>
          <a:solidFill>
            <a:srgbClr val="2427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Soins aigus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484021-9DC7-2B47-8615-E1B02EA6FFC4}"/>
              </a:ext>
            </a:extLst>
          </p:cNvPr>
          <p:cNvSpPr/>
          <p:nvPr/>
        </p:nvSpPr>
        <p:spPr>
          <a:xfrm>
            <a:off x="2997583" y="4954555"/>
            <a:ext cx="1397136" cy="806451"/>
          </a:xfrm>
          <a:prstGeom prst="rect">
            <a:avLst/>
          </a:prstGeom>
          <a:solidFill>
            <a:srgbClr val="2427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Hôpital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F5FCCB-5516-6647-B53B-80F4F320E556}"/>
              </a:ext>
            </a:extLst>
          </p:cNvPr>
          <p:cNvSpPr/>
          <p:nvPr/>
        </p:nvSpPr>
        <p:spPr>
          <a:xfrm>
            <a:off x="4978572" y="4954555"/>
            <a:ext cx="1590180" cy="806451"/>
          </a:xfrm>
          <a:prstGeom prst="rect">
            <a:avLst/>
          </a:prstGeom>
          <a:solidFill>
            <a:srgbClr val="2427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Réhabilitation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77F1A3-BE71-F049-BF21-A68A36F53C3B}"/>
              </a:ext>
            </a:extLst>
          </p:cNvPr>
          <p:cNvSpPr/>
          <p:nvPr/>
        </p:nvSpPr>
        <p:spPr>
          <a:xfrm>
            <a:off x="6959772" y="4954555"/>
            <a:ext cx="1590180" cy="806451"/>
          </a:xfrm>
          <a:prstGeom prst="rect">
            <a:avLst/>
          </a:prstGeom>
          <a:solidFill>
            <a:srgbClr val="2427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Accueil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C1681C-21F8-9742-9BB3-4ADAE3962CFE}"/>
              </a:ext>
            </a:extLst>
          </p:cNvPr>
          <p:cNvSpPr txBox="1"/>
          <p:nvPr/>
        </p:nvSpPr>
        <p:spPr>
          <a:xfrm>
            <a:off x="2947066" y="5829246"/>
            <a:ext cx="191365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sto MT"/>
              </a:rPr>
              <a:t>Certaines réhabilitations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5E085D-A121-764C-A1F0-569BCD1F91F2}"/>
              </a:ext>
            </a:extLst>
          </p:cNvPr>
          <p:cNvSpPr txBox="1"/>
          <p:nvPr/>
        </p:nvSpPr>
        <p:spPr>
          <a:xfrm>
            <a:off x="5018126" y="5837189"/>
            <a:ext cx="167968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"Intense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sto MT"/>
              </a:rPr>
              <a:t>3 - 3,5 h/j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1C8DDD-FEC7-7248-A736-FFE48047649D}"/>
              </a:ext>
            </a:extLst>
          </p:cNvPr>
          <p:cNvSpPr txBox="1"/>
          <p:nvPr/>
        </p:nvSpPr>
        <p:spPr>
          <a:xfrm>
            <a:off x="1312841" y="5849915"/>
            <a:ext cx="167968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ea typeface="Calisto MT"/>
                <a:cs typeface="Arial" panose="020B0604020202020204" pitchFamily="34" charset="0"/>
                <a:sym typeface="Calisto MT"/>
              </a:rPr>
              <a:t>Pas de réhabilitation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5928D0-E526-BE44-8CFE-A8A055806449}"/>
              </a:ext>
            </a:extLst>
          </p:cNvPr>
          <p:cNvSpPr txBox="1"/>
          <p:nvPr/>
        </p:nvSpPr>
        <p:spPr>
          <a:xfrm>
            <a:off x="6691445" y="5867886"/>
            <a:ext cx="235115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ea typeface="Calisto MT"/>
                <a:cs typeface="Arial" panose="020B0604020202020204" pitchFamily="34" charset="0"/>
                <a:sym typeface="Calisto MT"/>
              </a:rPr>
              <a:t>Clinique ambulatoire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panose="020B0604020202020204" pitchFamily="34" charset="0"/>
                <a:ea typeface="Calisto MT"/>
                <a:cs typeface="Arial" panose="020B0604020202020204" pitchFamily="34" charset="0"/>
                <a:sym typeface="Calisto MT"/>
              </a:rPr>
              <a:t>1 h/semaine ?</a:t>
            </a:r>
            <a:endParaRPr kumimoji="0" lang="en-US" b="1" i="0" u="none" strike="noStrike" cap="none" spc="0" normalizeH="0" baseline="0" dirty="0">
              <a:ln>
                <a:noFill/>
              </a:ln>
              <a:effectLst/>
              <a:uFillTx/>
              <a:latin typeface="Arial" panose="020B0604020202020204" pitchFamily="34" charset="0"/>
              <a:ea typeface="Calisto MT"/>
              <a:cs typeface="Arial" panose="020B0604020202020204" pitchFamily="34" charset="0"/>
              <a:sym typeface="Calisto M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3C34C7A-EE63-2E41-BC23-958E57B8C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971" y="4589885"/>
            <a:ext cx="2103811" cy="11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0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01900" y="7838838"/>
            <a:ext cx="1793239" cy="248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F37D34"/>
                </a:solidFill>
                <a:latin typeface="AttenRoundNew-Book"/>
                <a:ea typeface="+mn-ea"/>
                <a:cs typeface="AttenRoundNew-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GB" smtClean="0"/>
              <a:t>5</a:t>
            </a:fld>
            <a:endParaRPr lang="en-GB"/>
          </a:p>
          <a:p>
            <a:pPr marL="38100">
              <a:spcBef>
                <a:spcPts val="60"/>
              </a:spcBef>
            </a:pPr>
            <a:r>
              <a:rPr lang="en-GB" spc="35">
                <a:solidFill>
                  <a:srgbClr val="333333"/>
                </a:solidFill>
              </a:rPr>
              <a:t>STRICTEMENT </a:t>
            </a:r>
            <a:r>
              <a:rPr lang="en-GB" spc="25">
                <a:solidFill>
                  <a:srgbClr val="333333"/>
                </a:solidFill>
              </a:rPr>
              <a:t>PRIVÉ </a:t>
            </a:r>
            <a:r>
              <a:rPr lang="en-GB" spc="30">
                <a:solidFill>
                  <a:srgbClr val="333333"/>
                </a:solidFill>
              </a:rPr>
              <a:t>ET </a:t>
            </a:r>
            <a:r>
              <a:rPr lang="en-GB" spc="35">
                <a:solidFill>
                  <a:srgbClr val="333333"/>
                </a:solidFill>
              </a:rPr>
              <a:t>CONFIDENTIEL</a:t>
            </a:r>
            <a:endParaRPr spc="29" dirty="0">
              <a:solidFill>
                <a:srgbClr val="33333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36CB29-D9A2-2440-97C7-985BA16A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0" y="321138"/>
            <a:ext cx="11392109" cy="1325563"/>
          </a:xfrm>
        </p:spPr>
        <p:txBody>
          <a:bodyPr/>
          <a:lstStyle/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L'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opportunité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MindMotion™ GO - Swiss Rehabilitation">
            <a:extLst>
              <a:ext uri="{FF2B5EF4-FFF2-40B4-BE49-F238E27FC236}">
                <a16:creationId xmlns:a16="http://schemas.microsoft.com/office/drawing/2014/main" id="{E23FE67C-11BB-3743-8BCF-B35C0A6D4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04" y="3634932"/>
            <a:ext cx="4129344" cy="261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4D76BD2-A317-864D-8C45-11E8BF6E0EC5}"/>
              </a:ext>
            </a:extLst>
          </p:cNvPr>
          <p:cNvSpPr txBox="1">
            <a:spLocks/>
          </p:cNvSpPr>
          <p:nvPr/>
        </p:nvSpPr>
        <p:spPr>
          <a:xfrm>
            <a:off x="598002" y="1646701"/>
            <a:ext cx="11166367" cy="50023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Médecine factuelle en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neuroréhabilitation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: le traitement à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haute dose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est efficace (Ward et al., 2019) et peut être réalisé avec de nouvelles technologies (Krakauer et al., 2021).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Thérapies numériques : interventions thérapeutiques fondées sur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données probantes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et pilotées par des logiciels de haute qualité pour prévenir, gérer ou traiter un trouble médical ou une maladie. 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Téléréhabilitation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(Cramer et al., 2019)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24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D8276-CA67-1341-8690-040691AF1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6" r="9031"/>
          <a:stretch/>
        </p:blipFill>
        <p:spPr>
          <a:xfrm>
            <a:off x="5975531" y="1966347"/>
            <a:ext cx="5514719" cy="3730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E73AC0-002D-4D45-BD08-C37DFC77A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83" y="3315598"/>
            <a:ext cx="4471395" cy="297005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CC0EDCC-28DC-794B-BF28-21C50D59830E}"/>
              </a:ext>
            </a:extLst>
          </p:cNvPr>
          <p:cNvSpPr txBox="1">
            <a:spLocks/>
          </p:cNvSpPr>
          <p:nvPr/>
        </p:nvSpPr>
        <p:spPr>
          <a:xfrm>
            <a:off x="602898" y="-473549"/>
            <a:ext cx="10780618" cy="2480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800" dirty="0">
              <a:solidFill>
                <a:srgbClr val="0054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Efficacité basée sur la dose 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post-aiguë précoce </a:t>
            </a:r>
            <a:br>
              <a:rPr lang="en-US" sz="3000" b="1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045E53-478E-8045-8B79-10CBE89B341F}"/>
              </a:ext>
            </a:extLst>
          </p:cNvPr>
          <p:cNvSpPr/>
          <p:nvPr/>
        </p:nvSpPr>
        <p:spPr>
          <a:xfrm>
            <a:off x="793494" y="1518769"/>
            <a:ext cx="249299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Essai SMART-2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2FE418C-1CF8-BF42-A215-5A22AD7C823C}"/>
              </a:ext>
            </a:extLst>
          </p:cNvPr>
          <p:cNvSpPr txBox="1">
            <a:spLocks/>
          </p:cNvSpPr>
          <p:nvPr/>
        </p:nvSpPr>
        <p:spPr>
          <a:xfrm>
            <a:off x="5503985" y="5475822"/>
            <a:ext cx="7274469" cy="191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Karakuer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al,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Neuorehabilitation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Neural Repair, 2021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A14AA571-9668-5647-A3E8-17B1389931F8}"/>
              </a:ext>
            </a:extLst>
          </p:cNvPr>
          <p:cNvSpPr txBox="1">
            <a:spLocks/>
          </p:cNvSpPr>
          <p:nvPr/>
        </p:nvSpPr>
        <p:spPr>
          <a:xfrm>
            <a:off x="82106" y="1471544"/>
            <a:ext cx="5995951" cy="191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en phase post-aiguë précoce (&gt;6 semaines) - N=24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heures par jour, 5 jours par semaine, 3 semaines (30 séances)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825031-FD51-5347-9B92-41B9E54A21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255" b="35719"/>
          <a:stretch/>
        </p:blipFill>
        <p:spPr>
          <a:xfrm>
            <a:off x="6560323" y="549373"/>
            <a:ext cx="5161792" cy="8578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ABEDC4-164F-464E-8697-45818985D997}"/>
              </a:ext>
            </a:extLst>
          </p:cNvPr>
          <p:cNvSpPr/>
          <p:nvPr/>
        </p:nvSpPr>
        <p:spPr>
          <a:xfrm>
            <a:off x="7782319" y="412266"/>
            <a:ext cx="1346200" cy="1061569"/>
          </a:xfrm>
          <a:prstGeom prst="rect">
            <a:avLst/>
          </a:prstGeom>
          <a:noFill/>
          <a:ln w="76200">
            <a:solidFill>
              <a:srgbClr val="F4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08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D6C2F-1282-CD4F-A6EF-FA892A5AC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634"/>
          <a:stretch/>
        </p:blipFill>
        <p:spPr>
          <a:xfrm>
            <a:off x="31826" y="3339807"/>
            <a:ext cx="13130557" cy="269777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C268996-EA83-784E-81FD-DC816F50116C}"/>
              </a:ext>
            </a:extLst>
          </p:cNvPr>
          <p:cNvSpPr txBox="1">
            <a:spLocks/>
          </p:cNvSpPr>
          <p:nvPr/>
        </p:nvSpPr>
        <p:spPr>
          <a:xfrm>
            <a:off x="238595" y="948916"/>
            <a:ext cx="4511535" cy="191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procès de Queen Square 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08B0472-B5AA-EA4F-A332-D3BEA9918E33}"/>
              </a:ext>
            </a:extLst>
          </p:cNvPr>
          <p:cNvSpPr txBox="1">
            <a:spLocks/>
          </p:cNvSpPr>
          <p:nvPr/>
        </p:nvSpPr>
        <p:spPr>
          <a:xfrm>
            <a:off x="238595" y="1907589"/>
            <a:ext cx="5995951" cy="191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chroniques (&gt;6 mois) - N=224</a:t>
            </a:r>
          </a:p>
          <a:p>
            <a:endParaRPr lang="en-US" sz="1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heures par jour, 5 jours par semaine, 6 semaines (90 sessions)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FDC5F51-6F72-1C4B-9D33-E9EA2699ED86}"/>
              </a:ext>
            </a:extLst>
          </p:cNvPr>
          <p:cNvSpPr txBox="1">
            <a:spLocks/>
          </p:cNvSpPr>
          <p:nvPr/>
        </p:nvSpPr>
        <p:spPr>
          <a:xfrm>
            <a:off x="8914017" y="5502802"/>
            <a:ext cx="5995951" cy="191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 et al, JNNP,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44DF24-5A47-2049-87CC-9547C5546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55" b="35719"/>
          <a:stretch/>
        </p:blipFill>
        <p:spPr>
          <a:xfrm>
            <a:off x="6560323" y="549373"/>
            <a:ext cx="5161792" cy="8578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5E6DF-77A7-9A40-BF08-7524EE211029}"/>
              </a:ext>
            </a:extLst>
          </p:cNvPr>
          <p:cNvSpPr/>
          <p:nvPr/>
        </p:nvSpPr>
        <p:spPr>
          <a:xfrm>
            <a:off x="9077391" y="392731"/>
            <a:ext cx="1346200" cy="1061569"/>
          </a:xfrm>
          <a:prstGeom prst="rect">
            <a:avLst/>
          </a:prstGeom>
          <a:noFill/>
          <a:ln w="76200">
            <a:solidFill>
              <a:srgbClr val="F4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279D011-B22F-964E-87E8-3A10BC518646}"/>
              </a:ext>
            </a:extLst>
          </p:cNvPr>
          <p:cNvSpPr txBox="1">
            <a:spLocks/>
          </p:cNvSpPr>
          <p:nvPr/>
        </p:nvSpPr>
        <p:spPr>
          <a:xfrm>
            <a:off x="602898" y="-473549"/>
            <a:ext cx="10780618" cy="2480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800" dirty="0">
              <a:solidFill>
                <a:srgbClr val="0054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Efficacité basée sur la dose 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 chronique</a:t>
            </a:r>
            <a:br>
              <a:rPr lang="en-US" sz="3000" b="1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2783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5FDC5F51-6F72-1C4B-9D33-E9EA2699ED86}"/>
              </a:ext>
            </a:extLst>
          </p:cNvPr>
          <p:cNvSpPr txBox="1">
            <a:spLocks/>
          </p:cNvSpPr>
          <p:nvPr/>
        </p:nvSpPr>
        <p:spPr>
          <a:xfrm>
            <a:off x="8914017" y="5502802"/>
            <a:ext cx="5995951" cy="191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rebuchet MS" panose="020B0703020202090204" pitchFamily="34" charset="0"/>
              </a:rPr>
              <a:t>Cramer et al, JAMA N,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A69EA6-CC32-464B-9D9A-CB43F63AA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" y="2574689"/>
            <a:ext cx="61341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55B10C-F449-0F49-9317-6E502065B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930" y="2795907"/>
            <a:ext cx="5800520" cy="2300765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BC8D3FA8-D40B-6A40-AE0C-33EBCAB8C7F1}"/>
              </a:ext>
            </a:extLst>
          </p:cNvPr>
          <p:cNvSpPr txBox="1">
            <a:spLocks/>
          </p:cNvSpPr>
          <p:nvPr/>
        </p:nvSpPr>
        <p:spPr>
          <a:xfrm>
            <a:off x="301979" y="5065585"/>
            <a:ext cx="5995951" cy="191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N=124, 36 sessions, 70 minutes par session</a:t>
            </a:r>
          </a:p>
          <a:p>
            <a:endParaRPr lang="en-US" sz="1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Chez le patient ou à domicile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6B79C0-0929-324C-916B-C9BDD2403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255" b="35719"/>
          <a:stretch/>
        </p:blipFill>
        <p:spPr>
          <a:xfrm>
            <a:off x="6560323" y="549373"/>
            <a:ext cx="5161792" cy="8578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983252-D8E9-8B4C-A8DE-74CDF72795F1}"/>
              </a:ext>
            </a:extLst>
          </p:cNvPr>
          <p:cNvSpPr/>
          <p:nvPr/>
        </p:nvSpPr>
        <p:spPr>
          <a:xfrm>
            <a:off x="10388615" y="422131"/>
            <a:ext cx="1346200" cy="1061569"/>
          </a:xfrm>
          <a:prstGeom prst="rect">
            <a:avLst/>
          </a:prstGeom>
          <a:noFill/>
          <a:ln w="76200">
            <a:solidFill>
              <a:srgbClr val="F4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1504978-77FE-8D43-AB20-C5C5FBF4F029}"/>
              </a:ext>
            </a:extLst>
          </p:cNvPr>
          <p:cNvSpPr txBox="1">
            <a:spLocks/>
          </p:cNvSpPr>
          <p:nvPr/>
        </p:nvSpPr>
        <p:spPr>
          <a:xfrm>
            <a:off x="602898" y="-473549"/>
            <a:ext cx="10780618" cy="2480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800" dirty="0">
              <a:solidFill>
                <a:srgbClr val="0054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Efficacité basée sur la dose 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à la maison </a:t>
            </a:r>
            <a:br>
              <a:rPr lang="en-US" sz="3000" b="1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5524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01900" y="7838838"/>
            <a:ext cx="1793239" cy="248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F37D34"/>
                </a:solidFill>
                <a:latin typeface="AttenRoundNew-Book"/>
                <a:ea typeface="+mn-ea"/>
                <a:cs typeface="AttenRoundNew-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GB" smtClean="0"/>
              <a:t>9</a:t>
            </a:fld>
            <a:endParaRPr lang="en-GB"/>
          </a:p>
          <a:p>
            <a:pPr marL="38100">
              <a:spcBef>
                <a:spcPts val="60"/>
              </a:spcBef>
            </a:pPr>
            <a:r>
              <a:rPr lang="en-GB" spc="35">
                <a:solidFill>
                  <a:srgbClr val="333333"/>
                </a:solidFill>
              </a:rPr>
              <a:t>STRICTEMENT </a:t>
            </a:r>
            <a:r>
              <a:rPr lang="en-GB" spc="25">
                <a:solidFill>
                  <a:srgbClr val="333333"/>
                </a:solidFill>
              </a:rPr>
              <a:t>PRIVÉ </a:t>
            </a:r>
            <a:r>
              <a:rPr lang="en-GB" spc="30">
                <a:solidFill>
                  <a:srgbClr val="333333"/>
                </a:solidFill>
              </a:rPr>
              <a:t>ET </a:t>
            </a:r>
            <a:r>
              <a:rPr lang="en-GB" spc="35">
                <a:solidFill>
                  <a:srgbClr val="333333"/>
                </a:solidFill>
              </a:rPr>
              <a:t>CONFIDENTIEL</a:t>
            </a:r>
            <a:endParaRPr spc="29" dirty="0">
              <a:solidFill>
                <a:srgbClr val="33333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36CB29-D9A2-2440-97C7-985BA16A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0" y="321138"/>
            <a:ext cx="11392109" cy="1325563"/>
          </a:xfrm>
        </p:spPr>
        <p:txBody>
          <a:bodyPr/>
          <a:lstStyle/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La 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870B7-133A-DB4A-8397-B745A285B253}"/>
              </a:ext>
            </a:extLst>
          </p:cNvPr>
          <p:cNvSpPr txBox="1"/>
          <p:nvPr/>
        </p:nvSpPr>
        <p:spPr>
          <a:xfrm>
            <a:off x="570137" y="1725997"/>
            <a:ext cx="10798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Un nouveau modèle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rééducation neurologique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basé sur la thérapeutique numérique :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491B423-A45A-FA40-A0AF-B44EB3B6F8C6}"/>
              </a:ext>
            </a:extLst>
          </p:cNvPr>
          <p:cNvSpPr txBox="1">
            <a:spLocks/>
          </p:cNvSpPr>
          <p:nvPr/>
        </p:nvSpPr>
        <p:spPr>
          <a:xfrm>
            <a:off x="1599880" y="312112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NEURO-RÉHABILITATION SUISSE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3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US" sz="5300" dirty="0" err="1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  <a:r>
              <a:rPr lang="en-US" sz="5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dirty="0" err="1">
                <a:latin typeface="Arial" panose="020B0604020202020204" pitchFamily="34" charset="0"/>
                <a:cs typeface="Arial" panose="020B0604020202020204" pitchFamily="34" charset="0"/>
              </a:rPr>
              <a:t>suisse</a:t>
            </a:r>
            <a:r>
              <a:rPr lang="en-US" sz="5300" dirty="0">
                <a:latin typeface="Arial" panose="020B0604020202020204" pitchFamily="34" charset="0"/>
                <a:cs typeface="Arial" panose="020B0604020202020204" pitchFamily="34" charset="0"/>
              </a:rPr>
              <a:t> de continuum de </a:t>
            </a:r>
            <a:r>
              <a:rPr lang="en-US" sz="5300" dirty="0" err="1">
                <a:latin typeface="Arial" panose="020B0604020202020204" pitchFamily="34" charset="0"/>
                <a:cs typeface="Arial" panose="020B0604020202020204" pitchFamily="34" charset="0"/>
              </a:rPr>
              <a:t>soins</a:t>
            </a:r>
            <a:r>
              <a:rPr lang="en-US" sz="5300" dirty="0">
                <a:latin typeface="Arial" panose="020B0604020202020204" pitchFamily="34" charset="0"/>
                <a:cs typeface="Arial" panose="020B0604020202020204" pitchFamily="34" charset="0"/>
              </a:rPr>
              <a:t> pour la </a:t>
            </a:r>
            <a:r>
              <a:rPr lang="en-US" sz="5300" dirty="0" err="1">
                <a:latin typeface="Arial" panose="020B0604020202020204" pitchFamily="34" charset="0"/>
                <a:cs typeface="Arial" panose="020B0604020202020204" pitchFamily="34" charset="0"/>
              </a:rPr>
              <a:t>neuroréhabilitation</a:t>
            </a:r>
            <a:r>
              <a:rPr lang="en-US" sz="5300" dirty="0">
                <a:latin typeface="Arial" panose="020B0604020202020204" pitchFamily="34" charset="0"/>
                <a:cs typeface="Arial" panose="020B0604020202020204" pitchFamily="34" charset="0"/>
              </a:rPr>
              <a:t> et la </a:t>
            </a:r>
            <a:r>
              <a:rPr lang="en-US" sz="5300" dirty="0" err="1">
                <a:latin typeface="Arial" panose="020B0604020202020204" pitchFamily="34" charset="0"/>
                <a:cs typeface="Arial" panose="020B0604020202020204" pitchFamily="34" charset="0"/>
              </a:rPr>
              <a:t>téléréhabilitation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FE5A3F3-08C6-6C48-A6A1-385B252A8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592" y="3275672"/>
            <a:ext cx="216558" cy="21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0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2436</Words>
  <Application>Microsoft Office PowerPoint</Application>
  <PresentationFormat>Grand écran</PresentationFormat>
  <Paragraphs>336</Paragraphs>
  <Slides>28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Arial</vt:lpstr>
      <vt:lpstr>AttenRoundNew-Book</vt:lpstr>
      <vt:lpstr>Calibri</vt:lpstr>
      <vt:lpstr>Calibri Light</vt:lpstr>
      <vt:lpstr>Helvetica</vt:lpstr>
      <vt:lpstr>Trebuchet MS</vt:lpstr>
      <vt:lpstr>Office Theme</vt:lpstr>
      <vt:lpstr>NEURO-RÉHABILITATION SUISSE Un modèle suisse de continuum de soins pour la neuroréhabilitation et la téléréhabilitation</vt:lpstr>
      <vt:lpstr>Aperçu de l'initiative phare d'Innosuisse (FI)</vt:lpstr>
      <vt:lpstr>Présentation PowerPoint</vt:lpstr>
      <vt:lpstr>Le problème</vt:lpstr>
      <vt:lpstr>L'opportunité</vt:lpstr>
      <vt:lpstr>Présentation PowerPoint</vt:lpstr>
      <vt:lpstr>Présentation PowerPoint</vt:lpstr>
      <vt:lpstr>Présentation PowerPoint</vt:lpstr>
      <vt:lpstr>La solution</vt:lpstr>
      <vt:lpstr>La solution</vt:lpstr>
      <vt:lpstr>La solution</vt:lpstr>
      <vt:lpstr>La solution</vt:lpstr>
      <vt:lpstr>La solution</vt:lpstr>
      <vt:lpstr>Mandat :</vt:lpstr>
      <vt:lpstr>Présentation PowerPoint</vt:lpstr>
      <vt:lpstr>Aperçu des partenaires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Plate-forme de données SwissNeuroRehab</vt:lpstr>
      <vt:lpstr>Présentation PowerPoint</vt:lpstr>
      <vt:lpstr>Présentation PowerPoint</vt:lpstr>
      <vt:lpstr>Impact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Continuum of care in Neurorehab</dc:title>
  <dc:creator>Andrea Serino</dc:creator>
  <cp:keywords>, docId:B9A5C8E9DEFFB20E55D0BAF798846FCA</cp:keywords>
  <cp:lastModifiedBy>Géraldine Spinelli</cp:lastModifiedBy>
  <cp:revision>112</cp:revision>
  <cp:lastPrinted>2021-10-21T09:18:16Z</cp:lastPrinted>
  <dcterms:created xsi:type="dcterms:W3CDTF">2021-02-08T08:34:50Z</dcterms:created>
  <dcterms:modified xsi:type="dcterms:W3CDTF">2023-04-27T09:26:12Z</dcterms:modified>
</cp:coreProperties>
</file>